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0" r:id="rId4"/>
    <p:sldId id="357" r:id="rId5"/>
    <p:sldId id="314" r:id="rId6"/>
    <p:sldId id="307" r:id="rId7"/>
    <p:sldId id="345" r:id="rId8"/>
    <p:sldId id="301" r:id="rId9"/>
    <p:sldId id="348" r:id="rId10"/>
    <p:sldId id="349" r:id="rId11"/>
    <p:sldId id="332" r:id="rId12"/>
    <p:sldId id="271" r:id="rId13"/>
    <p:sldId id="351" r:id="rId14"/>
    <p:sldId id="304" r:id="rId15"/>
    <p:sldId id="362" r:id="rId16"/>
    <p:sldId id="288" r:id="rId17"/>
    <p:sldId id="319" r:id="rId18"/>
    <p:sldId id="316" r:id="rId19"/>
    <p:sldId id="359" r:id="rId20"/>
    <p:sldId id="291" r:id="rId21"/>
    <p:sldId id="361" r:id="rId22"/>
    <p:sldId id="312" r:id="rId23"/>
    <p:sldId id="360" r:id="rId24"/>
    <p:sldId id="311" r:id="rId25"/>
    <p:sldId id="325" r:id="rId26"/>
    <p:sldId id="321" r:id="rId27"/>
    <p:sldId id="353" r:id="rId28"/>
    <p:sldId id="308" r:id="rId29"/>
    <p:sldId id="352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3300"/>
    <a:srgbClr val="B2B2B2"/>
    <a:srgbClr val="FF66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5" autoAdjust="0"/>
    <p:restoredTop sz="94715" autoAdjust="0"/>
  </p:normalViewPr>
  <p:slideViewPr>
    <p:cSldViewPr>
      <p:cViewPr varScale="1">
        <p:scale>
          <a:sx n="83" d="100"/>
          <a:sy n="83" d="100"/>
        </p:scale>
        <p:origin x="13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BBA49-EC43-4B27-A8B1-E838353EAA8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27E6B12-B14C-462D-981C-592B6EBF6F70}">
      <dgm:prSet phldrT="[文字]" custT="1"/>
      <dgm:spPr/>
      <dgm:t>
        <a:bodyPr/>
        <a:lstStyle/>
        <a:p>
          <a:r>
            <a:rPr lang="zh-TW" altLang="en-US" sz="3200" b="1" dirty="0" smtClean="0"/>
            <a:t>知識</a:t>
          </a:r>
          <a:endParaRPr lang="en-US" altLang="zh-TW" sz="3200" b="1" dirty="0" smtClean="0"/>
        </a:p>
        <a:p>
          <a:r>
            <a:rPr lang="zh-TW" altLang="en-US" sz="3200" b="1" dirty="0" smtClean="0"/>
            <a:t>學習</a:t>
          </a:r>
          <a:endParaRPr lang="zh-TW" altLang="en-US" sz="3200" b="1" dirty="0"/>
        </a:p>
      </dgm:t>
    </dgm:pt>
    <dgm:pt modelId="{BE7F101E-67FE-4E7C-94CB-79C0C6D77130}" type="parTrans" cxnId="{9F86DA79-6633-4E4E-8BC1-91544D3D48AD}">
      <dgm:prSet/>
      <dgm:spPr/>
      <dgm:t>
        <a:bodyPr/>
        <a:lstStyle/>
        <a:p>
          <a:endParaRPr lang="zh-TW" altLang="en-US"/>
        </a:p>
      </dgm:t>
    </dgm:pt>
    <dgm:pt modelId="{BBD91006-A9E2-40CF-8B3A-DC746F027D4B}" type="sibTrans" cxnId="{9F86DA79-6633-4E4E-8BC1-91544D3D48AD}">
      <dgm:prSet/>
      <dgm:spPr/>
      <dgm:t>
        <a:bodyPr/>
        <a:lstStyle/>
        <a:p>
          <a:endParaRPr lang="zh-TW" altLang="en-US"/>
        </a:p>
      </dgm:t>
    </dgm:pt>
    <dgm:pt modelId="{FBA47624-8F82-411D-AB96-41585A7034FD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200" b="1" dirty="0" smtClean="0"/>
            <a:t>感受</a:t>
          </a:r>
          <a:endParaRPr lang="en-US" altLang="zh-TW" sz="3200" b="1" dirty="0" smtClean="0"/>
        </a:p>
        <a:p>
          <a:r>
            <a:rPr lang="zh-TW" altLang="en-US" sz="3200" b="1" dirty="0" smtClean="0"/>
            <a:t>體驗</a:t>
          </a:r>
          <a:endParaRPr lang="zh-TW" altLang="en-US" sz="3200" b="1" dirty="0"/>
        </a:p>
      </dgm:t>
    </dgm:pt>
    <dgm:pt modelId="{B90166CA-6545-4FF6-80E9-6FF6CE6DFEA3}" type="parTrans" cxnId="{11A67BA1-5864-4F2C-8F07-FE55DB1C5D19}">
      <dgm:prSet/>
      <dgm:spPr/>
      <dgm:t>
        <a:bodyPr/>
        <a:lstStyle/>
        <a:p>
          <a:endParaRPr lang="zh-TW" altLang="en-US"/>
        </a:p>
      </dgm:t>
    </dgm:pt>
    <dgm:pt modelId="{09E5782B-9D24-488F-948F-D7669626F000}" type="sibTrans" cxnId="{11A67BA1-5864-4F2C-8F07-FE55DB1C5D19}">
      <dgm:prSet/>
      <dgm:spPr/>
      <dgm:t>
        <a:bodyPr/>
        <a:lstStyle/>
        <a:p>
          <a:endParaRPr lang="zh-TW" altLang="en-US"/>
        </a:p>
      </dgm:t>
    </dgm:pt>
    <dgm:pt modelId="{CE4A8526-6922-47E4-B0F4-BA298D3C40E9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3200" b="1" dirty="0" smtClean="0"/>
            <a:t>創作</a:t>
          </a:r>
          <a:endParaRPr lang="en-US" altLang="zh-TW" sz="3200" b="1" dirty="0" smtClean="0"/>
        </a:p>
        <a:p>
          <a:r>
            <a:rPr lang="zh-TW" altLang="en-US" sz="3200" b="1" dirty="0" smtClean="0"/>
            <a:t>行動</a:t>
          </a:r>
          <a:endParaRPr lang="zh-TW" altLang="en-US" sz="3200" b="1" dirty="0"/>
        </a:p>
      </dgm:t>
    </dgm:pt>
    <dgm:pt modelId="{1C0368CE-E9A2-483F-B12C-1CD91D93B456}" type="parTrans" cxnId="{EEF2CAB7-78F1-49F6-9220-70925C9159CE}">
      <dgm:prSet/>
      <dgm:spPr/>
      <dgm:t>
        <a:bodyPr/>
        <a:lstStyle/>
        <a:p>
          <a:endParaRPr lang="zh-TW" altLang="en-US"/>
        </a:p>
      </dgm:t>
    </dgm:pt>
    <dgm:pt modelId="{EE54FE3E-8616-4F7E-829C-7D76284C449B}" type="sibTrans" cxnId="{EEF2CAB7-78F1-49F6-9220-70925C9159CE}">
      <dgm:prSet/>
      <dgm:spPr/>
      <dgm:t>
        <a:bodyPr/>
        <a:lstStyle/>
        <a:p>
          <a:endParaRPr lang="zh-TW" altLang="en-US"/>
        </a:p>
      </dgm:t>
    </dgm:pt>
    <dgm:pt modelId="{37B5949E-5C50-48E3-B656-A81B7AEE8C13}">
      <dgm:prSet custT="1"/>
      <dgm:spPr>
        <a:solidFill>
          <a:srgbClr val="FFC000"/>
        </a:solidFill>
      </dgm:spPr>
      <dgm:t>
        <a:bodyPr/>
        <a:lstStyle/>
        <a:p>
          <a:r>
            <a:rPr lang="zh-TW" altLang="en-US" sz="3200" b="1" cap="all" spc="-60" dirty="0" smtClean="0">
              <a:solidFill>
                <a:srgbClr val="00B050"/>
              </a:solidFill>
              <a:latin typeface="Arial Black"/>
              <a:cs typeface="+mj-cs"/>
            </a:rPr>
            <a:t>接班人</a:t>
          </a:r>
          <a:endParaRPr lang="zh-TW" altLang="en-US" sz="3200" dirty="0"/>
        </a:p>
      </dgm:t>
    </dgm:pt>
    <dgm:pt modelId="{6CDBFCCE-6511-4C92-A66A-BFAD3AA98F60}" type="parTrans" cxnId="{48181DE3-6D8F-4163-BE56-C6AD8F7294C4}">
      <dgm:prSet/>
      <dgm:spPr/>
      <dgm:t>
        <a:bodyPr/>
        <a:lstStyle/>
        <a:p>
          <a:endParaRPr lang="zh-TW" altLang="en-US"/>
        </a:p>
      </dgm:t>
    </dgm:pt>
    <dgm:pt modelId="{F57EAF1E-A2AD-4F85-A7C8-FF6CCC518109}" type="sibTrans" cxnId="{48181DE3-6D8F-4163-BE56-C6AD8F7294C4}">
      <dgm:prSet/>
      <dgm:spPr/>
      <dgm:t>
        <a:bodyPr/>
        <a:lstStyle/>
        <a:p>
          <a:endParaRPr lang="zh-TW" altLang="en-US"/>
        </a:p>
      </dgm:t>
    </dgm:pt>
    <dgm:pt modelId="{C8EF2A60-5F13-4FC0-912D-EDC7C06677E5}" type="pres">
      <dgm:prSet presAssocID="{16BBBA49-EC43-4B27-A8B1-E838353EAA8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DC60DD-1277-4C13-9D5B-EA1EE08B78FC}" type="pres">
      <dgm:prSet presAssocID="{16BBBA49-EC43-4B27-A8B1-E838353EAA8D}" presName="arrow" presStyleLbl="bgShp" presStyleIdx="0" presStyleCnt="1"/>
      <dgm:spPr/>
    </dgm:pt>
    <dgm:pt modelId="{D2E66EBF-F8F2-468E-849A-B586F3C99BC8}" type="pres">
      <dgm:prSet presAssocID="{16BBBA49-EC43-4B27-A8B1-E838353EAA8D}" presName="linearProcess" presStyleCnt="0"/>
      <dgm:spPr/>
    </dgm:pt>
    <dgm:pt modelId="{4D29BA3D-9012-48AB-8DD3-C8238F1A0A4F}" type="pres">
      <dgm:prSet presAssocID="{627E6B12-B14C-462D-981C-592B6EBF6F7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C20FAD-B446-41F7-8739-595C550E8B9B}" type="pres">
      <dgm:prSet presAssocID="{BBD91006-A9E2-40CF-8B3A-DC746F027D4B}" presName="sibTrans" presStyleCnt="0"/>
      <dgm:spPr/>
    </dgm:pt>
    <dgm:pt modelId="{CBCAD689-03DA-482D-99C2-2F2BE44018EF}" type="pres">
      <dgm:prSet presAssocID="{FBA47624-8F82-411D-AB96-41585A7034F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BF133B-12A4-431F-9541-BC1A3F563817}" type="pres">
      <dgm:prSet presAssocID="{09E5782B-9D24-488F-948F-D7669626F000}" presName="sibTrans" presStyleCnt="0"/>
      <dgm:spPr/>
    </dgm:pt>
    <dgm:pt modelId="{A6F18727-ED61-43B3-9FE3-679B23BA075C}" type="pres">
      <dgm:prSet presAssocID="{CE4A8526-6922-47E4-B0F4-BA298D3C40E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416085-297F-453B-BD87-92B258691F42}" type="pres">
      <dgm:prSet presAssocID="{EE54FE3E-8616-4F7E-829C-7D76284C449B}" presName="sibTrans" presStyleCnt="0"/>
      <dgm:spPr/>
    </dgm:pt>
    <dgm:pt modelId="{387329A8-C588-404F-9F7E-3D0BC0D920C4}" type="pres">
      <dgm:prSet presAssocID="{37B5949E-5C50-48E3-B656-A81B7AEE8C1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D161C3-1436-4A5D-AAB8-C56A44A4353A}" type="presOf" srcId="{FBA47624-8F82-411D-AB96-41585A7034FD}" destId="{CBCAD689-03DA-482D-99C2-2F2BE44018EF}" srcOrd="0" destOrd="0" presId="urn:microsoft.com/office/officeart/2005/8/layout/hProcess9"/>
    <dgm:cxn modelId="{11A67BA1-5864-4F2C-8F07-FE55DB1C5D19}" srcId="{16BBBA49-EC43-4B27-A8B1-E838353EAA8D}" destId="{FBA47624-8F82-411D-AB96-41585A7034FD}" srcOrd="1" destOrd="0" parTransId="{B90166CA-6545-4FF6-80E9-6FF6CE6DFEA3}" sibTransId="{09E5782B-9D24-488F-948F-D7669626F000}"/>
    <dgm:cxn modelId="{48181DE3-6D8F-4163-BE56-C6AD8F7294C4}" srcId="{16BBBA49-EC43-4B27-A8B1-E838353EAA8D}" destId="{37B5949E-5C50-48E3-B656-A81B7AEE8C13}" srcOrd="3" destOrd="0" parTransId="{6CDBFCCE-6511-4C92-A66A-BFAD3AA98F60}" sibTransId="{F57EAF1E-A2AD-4F85-A7C8-FF6CCC518109}"/>
    <dgm:cxn modelId="{EEF2CAB7-78F1-49F6-9220-70925C9159CE}" srcId="{16BBBA49-EC43-4B27-A8B1-E838353EAA8D}" destId="{CE4A8526-6922-47E4-B0F4-BA298D3C40E9}" srcOrd="2" destOrd="0" parTransId="{1C0368CE-E9A2-483F-B12C-1CD91D93B456}" sibTransId="{EE54FE3E-8616-4F7E-829C-7D76284C449B}"/>
    <dgm:cxn modelId="{455D2679-F2C6-491E-8A45-4462DF293058}" type="presOf" srcId="{CE4A8526-6922-47E4-B0F4-BA298D3C40E9}" destId="{A6F18727-ED61-43B3-9FE3-679B23BA075C}" srcOrd="0" destOrd="0" presId="urn:microsoft.com/office/officeart/2005/8/layout/hProcess9"/>
    <dgm:cxn modelId="{5192B142-2B6D-4843-A22C-AC5171E8CD10}" type="presOf" srcId="{16BBBA49-EC43-4B27-A8B1-E838353EAA8D}" destId="{C8EF2A60-5F13-4FC0-912D-EDC7C06677E5}" srcOrd="0" destOrd="0" presId="urn:microsoft.com/office/officeart/2005/8/layout/hProcess9"/>
    <dgm:cxn modelId="{67BC8801-01B7-439C-801A-37503DEBF8D2}" type="presOf" srcId="{37B5949E-5C50-48E3-B656-A81B7AEE8C13}" destId="{387329A8-C588-404F-9F7E-3D0BC0D920C4}" srcOrd="0" destOrd="0" presId="urn:microsoft.com/office/officeart/2005/8/layout/hProcess9"/>
    <dgm:cxn modelId="{9F86DA79-6633-4E4E-8BC1-91544D3D48AD}" srcId="{16BBBA49-EC43-4B27-A8B1-E838353EAA8D}" destId="{627E6B12-B14C-462D-981C-592B6EBF6F70}" srcOrd="0" destOrd="0" parTransId="{BE7F101E-67FE-4E7C-94CB-79C0C6D77130}" sibTransId="{BBD91006-A9E2-40CF-8B3A-DC746F027D4B}"/>
    <dgm:cxn modelId="{A842ADE9-5B95-405F-A9FF-AB68F86AE089}" type="presOf" srcId="{627E6B12-B14C-462D-981C-592B6EBF6F70}" destId="{4D29BA3D-9012-48AB-8DD3-C8238F1A0A4F}" srcOrd="0" destOrd="0" presId="urn:microsoft.com/office/officeart/2005/8/layout/hProcess9"/>
    <dgm:cxn modelId="{233800FA-B3AA-417E-B151-108C27E76331}" type="presParOf" srcId="{C8EF2A60-5F13-4FC0-912D-EDC7C06677E5}" destId="{60DC60DD-1277-4C13-9D5B-EA1EE08B78FC}" srcOrd="0" destOrd="0" presId="urn:microsoft.com/office/officeart/2005/8/layout/hProcess9"/>
    <dgm:cxn modelId="{DA71D25D-4357-4637-8DCB-2A99A8B5374F}" type="presParOf" srcId="{C8EF2A60-5F13-4FC0-912D-EDC7C06677E5}" destId="{D2E66EBF-F8F2-468E-849A-B586F3C99BC8}" srcOrd="1" destOrd="0" presId="urn:microsoft.com/office/officeart/2005/8/layout/hProcess9"/>
    <dgm:cxn modelId="{FC0F234F-8630-441C-8EA2-23FFB42A3A26}" type="presParOf" srcId="{D2E66EBF-F8F2-468E-849A-B586F3C99BC8}" destId="{4D29BA3D-9012-48AB-8DD3-C8238F1A0A4F}" srcOrd="0" destOrd="0" presId="urn:microsoft.com/office/officeart/2005/8/layout/hProcess9"/>
    <dgm:cxn modelId="{BD781392-99C0-424D-99AA-DA4B38E4E006}" type="presParOf" srcId="{D2E66EBF-F8F2-468E-849A-B586F3C99BC8}" destId="{57C20FAD-B446-41F7-8739-595C550E8B9B}" srcOrd="1" destOrd="0" presId="urn:microsoft.com/office/officeart/2005/8/layout/hProcess9"/>
    <dgm:cxn modelId="{411CCCF3-363E-4B70-AA75-35D223658377}" type="presParOf" srcId="{D2E66EBF-F8F2-468E-849A-B586F3C99BC8}" destId="{CBCAD689-03DA-482D-99C2-2F2BE44018EF}" srcOrd="2" destOrd="0" presId="urn:microsoft.com/office/officeart/2005/8/layout/hProcess9"/>
    <dgm:cxn modelId="{DB80AE56-C713-45CC-A3F2-AA65690677E7}" type="presParOf" srcId="{D2E66EBF-F8F2-468E-849A-B586F3C99BC8}" destId="{0FBF133B-12A4-431F-9541-BC1A3F563817}" srcOrd="3" destOrd="0" presId="urn:microsoft.com/office/officeart/2005/8/layout/hProcess9"/>
    <dgm:cxn modelId="{BE155254-6103-4871-8CF5-EEF33A9089F1}" type="presParOf" srcId="{D2E66EBF-F8F2-468E-849A-B586F3C99BC8}" destId="{A6F18727-ED61-43B3-9FE3-679B23BA075C}" srcOrd="4" destOrd="0" presId="urn:microsoft.com/office/officeart/2005/8/layout/hProcess9"/>
    <dgm:cxn modelId="{4A1F5165-19CC-4B96-999D-8BC6F3A2376B}" type="presParOf" srcId="{D2E66EBF-F8F2-468E-849A-B586F3C99BC8}" destId="{6D416085-297F-453B-BD87-92B258691F42}" srcOrd="5" destOrd="0" presId="urn:microsoft.com/office/officeart/2005/8/layout/hProcess9"/>
    <dgm:cxn modelId="{6EC569A1-DDD3-4792-A51D-16D417488951}" type="presParOf" srcId="{D2E66EBF-F8F2-468E-849A-B586F3C99BC8}" destId="{387329A8-C588-404F-9F7E-3D0BC0D920C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482BD-4F9B-43EC-BC81-FEBCA6DD290C}" type="doc">
      <dgm:prSet loTypeId="urn:microsoft.com/office/officeart/2005/8/layout/hList7" loCatId="picture" qsTypeId="urn:microsoft.com/office/officeart/2005/8/quickstyle/simple1" qsCatId="simple" csTypeId="urn:microsoft.com/office/officeart/2005/8/colors/colorful3" csCatId="colorful" phldr="1"/>
      <dgm:spPr/>
    </dgm:pt>
    <dgm:pt modelId="{92FB1F10-9D16-4815-9C5B-6BA559080C20}">
      <dgm:prSet phldrT="[文字]" custT="1"/>
      <dgm:spPr>
        <a:solidFill>
          <a:srgbClr val="002060"/>
        </a:solidFill>
      </dgm:spPr>
      <dgm:t>
        <a:bodyPr/>
        <a:lstStyle/>
        <a:p>
          <a:endParaRPr lang="en-US" altLang="zh-TW" sz="2800" dirty="0" smtClean="0"/>
        </a:p>
        <a:p>
          <a:endParaRPr lang="en-US" altLang="zh-TW" sz="2800" dirty="0" smtClean="0">
            <a:solidFill>
              <a:srgbClr val="FFC000"/>
            </a:solidFill>
          </a:endParaRPr>
        </a:p>
        <a:p>
          <a:r>
            <a:rPr lang="zh-TW" altLang="en-US" sz="2800" dirty="0" smtClean="0">
              <a:solidFill>
                <a:srgbClr val="FFC000"/>
              </a:solidFill>
            </a:rPr>
            <a:t>分組報告</a:t>
          </a:r>
          <a:endParaRPr lang="en-US" altLang="zh-TW" sz="2800" dirty="0" smtClean="0">
            <a:solidFill>
              <a:srgbClr val="FFC000"/>
            </a:solidFill>
          </a:endParaRPr>
        </a:p>
        <a:p>
          <a:r>
            <a:rPr lang="zh-TW" altLang="en-US" sz="2200" dirty="0" smtClean="0">
              <a:solidFill>
                <a:srgbClr val="FFC000"/>
              </a:solidFill>
            </a:rPr>
            <a:t>自主探索學習、討論、表達、分享</a:t>
          </a:r>
          <a:endParaRPr lang="en-US" altLang="zh-TW" sz="2200" dirty="0" smtClean="0">
            <a:solidFill>
              <a:srgbClr val="FFC000"/>
            </a:solidFill>
          </a:endParaRPr>
        </a:p>
      </dgm:t>
    </dgm:pt>
    <dgm:pt modelId="{B2672192-40D5-4C46-A5D3-A9734BAC7E01}" type="parTrans" cxnId="{AA77C67F-5EC7-4A2B-BD01-6C94DB36E17F}">
      <dgm:prSet/>
      <dgm:spPr/>
      <dgm:t>
        <a:bodyPr/>
        <a:lstStyle/>
        <a:p>
          <a:endParaRPr lang="zh-TW" altLang="en-US"/>
        </a:p>
      </dgm:t>
    </dgm:pt>
    <dgm:pt modelId="{499348FF-7A6F-47E0-9D13-8324F0D101E5}" type="sibTrans" cxnId="{AA77C67F-5EC7-4A2B-BD01-6C94DB36E17F}">
      <dgm:prSet/>
      <dgm:spPr/>
      <dgm:t>
        <a:bodyPr/>
        <a:lstStyle/>
        <a:p>
          <a:endParaRPr lang="zh-TW" altLang="en-US"/>
        </a:p>
      </dgm:t>
    </dgm:pt>
    <dgm:pt modelId="{1DF09E7C-015B-4E30-8C8E-EEA44B217C75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altLang="zh-TW" sz="2800" dirty="0" smtClean="0"/>
        </a:p>
        <a:p>
          <a:endParaRPr lang="en-US" altLang="zh-TW" sz="2800" dirty="0" smtClean="0">
            <a:solidFill>
              <a:srgbClr val="FFC000"/>
            </a:solidFill>
          </a:endParaRPr>
        </a:p>
        <a:p>
          <a:endParaRPr lang="en-US" altLang="zh-TW" sz="2800" dirty="0" smtClean="0">
            <a:solidFill>
              <a:srgbClr val="FFC000"/>
            </a:solidFill>
          </a:endParaRPr>
        </a:p>
        <a:p>
          <a:r>
            <a:rPr lang="zh-TW" altLang="en-US" sz="2800" dirty="0" smtClean="0">
              <a:solidFill>
                <a:srgbClr val="FFC000"/>
              </a:solidFill>
            </a:rPr>
            <a:t>竹中四季</a:t>
          </a:r>
          <a:endParaRPr lang="en-US" altLang="zh-TW" sz="1700" dirty="0" smtClean="0">
            <a:solidFill>
              <a:srgbClr val="FFC000"/>
            </a:solidFill>
          </a:endParaRPr>
        </a:p>
        <a:p>
          <a:r>
            <a:rPr lang="zh-TW" altLang="en-US" sz="2200" dirty="0" smtClean="0">
              <a:solidFill>
                <a:srgbClr val="FFC000"/>
              </a:solidFill>
            </a:rPr>
            <a:t>觀察、創作、團隊合作、數位剪輯、故事延續</a:t>
          </a:r>
          <a:endParaRPr lang="zh-TW" altLang="en-US" sz="2200" dirty="0">
            <a:solidFill>
              <a:srgbClr val="FFC000"/>
            </a:solidFill>
          </a:endParaRPr>
        </a:p>
      </dgm:t>
    </dgm:pt>
    <dgm:pt modelId="{974CF5FC-FA95-4218-90AF-D199069AA15E}" type="sibTrans" cxnId="{4FD203EC-CF20-46C4-8A82-F6EFD623BC8A}">
      <dgm:prSet/>
      <dgm:spPr/>
      <dgm:t>
        <a:bodyPr/>
        <a:lstStyle/>
        <a:p>
          <a:endParaRPr lang="zh-TW" altLang="en-US"/>
        </a:p>
      </dgm:t>
    </dgm:pt>
    <dgm:pt modelId="{74A27FB8-8C21-4213-BB0E-2C53E8D6A734}" type="parTrans" cxnId="{4FD203EC-CF20-46C4-8A82-F6EFD623BC8A}">
      <dgm:prSet/>
      <dgm:spPr/>
      <dgm:t>
        <a:bodyPr/>
        <a:lstStyle/>
        <a:p>
          <a:endParaRPr lang="zh-TW" altLang="en-US"/>
        </a:p>
      </dgm:t>
    </dgm:pt>
    <dgm:pt modelId="{05748859-009C-48C1-ADC0-344AE1642396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altLang="zh-TW" sz="2800" dirty="0" smtClean="0">
            <a:solidFill>
              <a:srgbClr val="FFC000"/>
            </a:solidFill>
          </a:endParaRPr>
        </a:p>
        <a:p>
          <a:endParaRPr lang="en-US" altLang="zh-TW" sz="1050" dirty="0" smtClean="0">
            <a:solidFill>
              <a:srgbClr val="FFC000"/>
            </a:solidFill>
          </a:endParaRPr>
        </a:p>
        <a:p>
          <a:r>
            <a:rPr lang="zh-TW" altLang="en-US" sz="2800" dirty="0" smtClean="0">
              <a:solidFill>
                <a:srgbClr val="FFC000"/>
              </a:solidFill>
            </a:rPr>
            <a:t> 水墨工筆畫</a:t>
          </a:r>
          <a:endParaRPr lang="en-US" altLang="zh-TW" sz="2800" dirty="0" smtClean="0">
            <a:solidFill>
              <a:srgbClr val="FFC000"/>
            </a:solidFill>
          </a:endParaRPr>
        </a:p>
        <a:p>
          <a:r>
            <a:rPr lang="zh-TW" altLang="en-US" sz="2200" dirty="0" smtClean="0">
              <a:solidFill>
                <a:srgbClr val="FFC000"/>
              </a:solidFill>
            </a:rPr>
            <a:t>模仿、觀察、感受、體會</a:t>
          </a:r>
          <a:endParaRPr lang="zh-TW" altLang="en-US" sz="2200" dirty="0">
            <a:solidFill>
              <a:srgbClr val="FFC000"/>
            </a:solidFill>
          </a:endParaRPr>
        </a:p>
      </dgm:t>
    </dgm:pt>
    <dgm:pt modelId="{4A0DA6E0-7668-4965-90CB-32F1F34A5EE4}" type="sibTrans" cxnId="{AF0B2FFE-9540-45AE-B108-56284351A176}">
      <dgm:prSet/>
      <dgm:spPr/>
      <dgm:t>
        <a:bodyPr/>
        <a:lstStyle/>
        <a:p>
          <a:endParaRPr lang="zh-TW" altLang="en-US"/>
        </a:p>
      </dgm:t>
    </dgm:pt>
    <dgm:pt modelId="{2458F244-4C53-480C-93F6-89BEBF110D1F}" type="parTrans" cxnId="{AF0B2FFE-9540-45AE-B108-56284351A176}">
      <dgm:prSet/>
      <dgm:spPr/>
      <dgm:t>
        <a:bodyPr/>
        <a:lstStyle/>
        <a:p>
          <a:endParaRPr lang="zh-TW" altLang="en-US"/>
        </a:p>
      </dgm:t>
    </dgm:pt>
    <dgm:pt modelId="{31C1EA73-847A-4F2A-A49F-7C8C6493687A}" type="pres">
      <dgm:prSet presAssocID="{911482BD-4F9B-43EC-BC81-FEBCA6DD290C}" presName="Name0" presStyleCnt="0">
        <dgm:presLayoutVars>
          <dgm:dir/>
          <dgm:resizeHandles val="exact"/>
        </dgm:presLayoutVars>
      </dgm:prSet>
      <dgm:spPr/>
    </dgm:pt>
    <dgm:pt modelId="{FB2A8AA7-4139-4065-B9D2-F9E1DFD27141}" type="pres">
      <dgm:prSet presAssocID="{911482BD-4F9B-43EC-BC81-FEBCA6DD290C}" presName="fgShape" presStyleLbl="fgShp" presStyleIdx="0" presStyleCnt="1" custLinFactY="61194" custLinFactNeighborX="89" custLinFactNeighborY="100000"/>
      <dgm:spPr/>
    </dgm:pt>
    <dgm:pt modelId="{6DF67D11-3C3E-477C-9346-8187B393A847}" type="pres">
      <dgm:prSet presAssocID="{911482BD-4F9B-43EC-BC81-FEBCA6DD290C}" presName="linComp" presStyleCnt="0"/>
      <dgm:spPr/>
    </dgm:pt>
    <dgm:pt modelId="{CC3224CB-0CD0-4082-A67C-7DE23732889E}" type="pres">
      <dgm:prSet presAssocID="{92FB1F10-9D16-4815-9C5B-6BA559080C20}" presName="compNode" presStyleCnt="0"/>
      <dgm:spPr/>
    </dgm:pt>
    <dgm:pt modelId="{4496C5B4-50C8-47C2-92E8-4399B0E0E5FE}" type="pres">
      <dgm:prSet presAssocID="{92FB1F10-9D16-4815-9C5B-6BA559080C20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5B9E1B0E-51E4-4B7E-B427-62ADDD0BB779}" type="pres">
      <dgm:prSet presAssocID="{92FB1F10-9D16-4815-9C5B-6BA559080C2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B332E6-F2E8-4FE2-B55C-0CA947372892}" type="pres">
      <dgm:prSet presAssocID="{92FB1F10-9D16-4815-9C5B-6BA559080C20}" presName="invisiNode" presStyleLbl="node1" presStyleIdx="0" presStyleCnt="3"/>
      <dgm:spPr/>
    </dgm:pt>
    <dgm:pt modelId="{4626A275-39B5-4986-956F-1EAEF4E04B2F}" type="pres">
      <dgm:prSet presAssocID="{92FB1F10-9D16-4815-9C5B-6BA559080C20}" presName="imagNode" presStyleLbl="fgImgPlace1" presStyleIdx="0" presStyleCnt="3" custScaleX="126945" custScaleY="11395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7902643-26F3-4470-BFD4-DC5FCBB509C9}" type="pres">
      <dgm:prSet presAssocID="{499348FF-7A6F-47E0-9D13-8324F0D101E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C13B63F-3CA0-40A4-9AD8-5E51A33A7330}" type="pres">
      <dgm:prSet presAssocID="{05748859-009C-48C1-ADC0-344AE1642396}" presName="compNode" presStyleCnt="0"/>
      <dgm:spPr/>
    </dgm:pt>
    <dgm:pt modelId="{3A0FC064-3879-40D5-8F8E-B5A531B12606}" type="pres">
      <dgm:prSet presAssocID="{05748859-009C-48C1-ADC0-344AE1642396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84F2C371-504F-448A-830C-9B9B14EE4FAE}" type="pres">
      <dgm:prSet presAssocID="{05748859-009C-48C1-ADC0-344AE164239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385760-5704-42D6-9D1C-9A9ED323D7CC}" type="pres">
      <dgm:prSet presAssocID="{05748859-009C-48C1-ADC0-344AE1642396}" presName="invisiNode" presStyleLbl="node1" presStyleIdx="1" presStyleCnt="3"/>
      <dgm:spPr/>
    </dgm:pt>
    <dgm:pt modelId="{1783C2D3-BC6C-4971-88B5-33574E46851A}" type="pres">
      <dgm:prSet presAssocID="{05748859-009C-48C1-ADC0-344AE1642396}" presName="imagNode" presStyleLbl="fgImgPlace1" presStyleIdx="1" presStyleCnt="3" custScaleX="126248" custScaleY="12384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ADFC7F2-256C-4160-832E-E4ABCEDE4D99}" type="pres">
      <dgm:prSet presAssocID="{4A0DA6E0-7668-4965-90CB-32F1F34A5EE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3BFF095-2528-4BBE-B11F-B3EE7F137395}" type="pres">
      <dgm:prSet presAssocID="{1DF09E7C-015B-4E30-8C8E-EEA44B217C75}" presName="compNode" presStyleCnt="0"/>
      <dgm:spPr/>
    </dgm:pt>
    <dgm:pt modelId="{88F923A0-0E65-477A-B226-F878E066D9D7}" type="pres">
      <dgm:prSet presAssocID="{1DF09E7C-015B-4E30-8C8E-EEA44B217C75}" presName="bkgdShape" presStyleLbl="node1" presStyleIdx="2" presStyleCnt="3" custLinFactNeighborX="-3594" custLinFactNeighborY="0"/>
      <dgm:spPr/>
      <dgm:t>
        <a:bodyPr/>
        <a:lstStyle/>
        <a:p>
          <a:endParaRPr lang="zh-TW" altLang="en-US"/>
        </a:p>
      </dgm:t>
    </dgm:pt>
    <dgm:pt modelId="{D1103DCE-00D6-4AED-B9A7-1344C99736AD}" type="pres">
      <dgm:prSet presAssocID="{1DF09E7C-015B-4E30-8C8E-EEA44B217C7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BD4346-10BF-4A4D-A1E6-42CD200545ED}" type="pres">
      <dgm:prSet presAssocID="{1DF09E7C-015B-4E30-8C8E-EEA44B217C75}" presName="invisiNode" presStyleLbl="node1" presStyleIdx="2" presStyleCnt="3"/>
      <dgm:spPr/>
    </dgm:pt>
    <dgm:pt modelId="{15CEE814-B6C8-4A79-9B1F-D4DB092512FF}" type="pres">
      <dgm:prSet presAssocID="{1DF09E7C-015B-4E30-8C8E-EEA44B217C75}" presName="imagNode" presStyleLbl="fgImgPlace1" presStyleIdx="2" presStyleCnt="3" custScaleX="112451" custScaleY="11395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FFD6E35F-D40F-4353-AF62-8CF714013A34}" type="presOf" srcId="{92FB1F10-9D16-4815-9C5B-6BA559080C20}" destId="{5B9E1B0E-51E4-4B7E-B427-62ADDD0BB779}" srcOrd="1" destOrd="0" presId="urn:microsoft.com/office/officeart/2005/8/layout/hList7"/>
    <dgm:cxn modelId="{AA77C67F-5EC7-4A2B-BD01-6C94DB36E17F}" srcId="{911482BD-4F9B-43EC-BC81-FEBCA6DD290C}" destId="{92FB1F10-9D16-4815-9C5B-6BA559080C20}" srcOrd="0" destOrd="0" parTransId="{B2672192-40D5-4C46-A5D3-A9734BAC7E01}" sibTransId="{499348FF-7A6F-47E0-9D13-8324F0D101E5}"/>
    <dgm:cxn modelId="{AF0B2FFE-9540-45AE-B108-56284351A176}" srcId="{911482BD-4F9B-43EC-BC81-FEBCA6DD290C}" destId="{05748859-009C-48C1-ADC0-344AE1642396}" srcOrd="1" destOrd="0" parTransId="{2458F244-4C53-480C-93F6-89BEBF110D1F}" sibTransId="{4A0DA6E0-7668-4965-90CB-32F1F34A5EE4}"/>
    <dgm:cxn modelId="{4FD203EC-CF20-46C4-8A82-F6EFD623BC8A}" srcId="{911482BD-4F9B-43EC-BC81-FEBCA6DD290C}" destId="{1DF09E7C-015B-4E30-8C8E-EEA44B217C75}" srcOrd="2" destOrd="0" parTransId="{74A27FB8-8C21-4213-BB0E-2C53E8D6A734}" sibTransId="{974CF5FC-FA95-4218-90AF-D199069AA15E}"/>
    <dgm:cxn modelId="{B2E1C0C3-CE73-4070-BA74-28BFE6960DCD}" type="presOf" srcId="{05748859-009C-48C1-ADC0-344AE1642396}" destId="{84F2C371-504F-448A-830C-9B9B14EE4FAE}" srcOrd="1" destOrd="0" presId="urn:microsoft.com/office/officeart/2005/8/layout/hList7"/>
    <dgm:cxn modelId="{4D10C76E-B2EC-4F35-94F2-510684735FAB}" type="presOf" srcId="{4A0DA6E0-7668-4965-90CB-32F1F34A5EE4}" destId="{0ADFC7F2-256C-4160-832E-E4ABCEDE4D99}" srcOrd="0" destOrd="0" presId="urn:microsoft.com/office/officeart/2005/8/layout/hList7"/>
    <dgm:cxn modelId="{99E4348A-4911-43ED-B896-B3F33E8493C4}" type="presOf" srcId="{1DF09E7C-015B-4E30-8C8E-EEA44B217C75}" destId="{D1103DCE-00D6-4AED-B9A7-1344C99736AD}" srcOrd="1" destOrd="0" presId="urn:microsoft.com/office/officeart/2005/8/layout/hList7"/>
    <dgm:cxn modelId="{F509C4EE-F1F3-4A53-BCCF-BFF3FA1E4C58}" type="presOf" srcId="{1DF09E7C-015B-4E30-8C8E-EEA44B217C75}" destId="{88F923A0-0E65-477A-B226-F878E066D9D7}" srcOrd="0" destOrd="0" presId="urn:microsoft.com/office/officeart/2005/8/layout/hList7"/>
    <dgm:cxn modelId="{104C6089-2116-477C-B445-52F097364B99}" type="presOf" srcId="{911482BD-4F9B-43EC-BC81-FEBCA6DD290C}" destId="{31C1EA73-847A-4F2A-A49F-7C8C6493687A}" srcOrd="0" destOrd="0" presId="urn:microsoft.com/office/officeart/2005/8/layout/hList7"/>
    <dgm:cxn modelId="{4FF88318-5C82-43D1-8075-6DBACD1F7D77}" type="presOf" srcId="{92FB1F10-9D16-4815-9C5B-6BA559080C20}" destId="{4496C5B4-50C8-47C2-92E8-4399B0E0E5FE}" srcOrd="0" destOrd="0" presId="urn:microsoft.com/office/officeart/2005/8/layout/hList7"/>
    <dgm:cxn modelId="{B046DF6A-250B-47DB-839D-D10D017BF2FB}" type="presOf" srcId="{499348FF-7A6F-47E0-9D13-8324F0D101E5}" destId="{D7902643-26F3-4470-BFD4-DC5FCBB509C9}" srcOrd="0" destOrd="0" presId="urn:microsoft.com/office/officeart/2005/8/layout/hList7"/>
    <dgm:cxn modelId="{9C6B5425-BA4C-4A38-BD1B-736DA4ED6F1E}" type="presOf" srcId="{05748859-009C-48C1-ADC0-344AE1642396}" destId="{3A0FC064-3879-40D5-8F8E-B5A531B12606}" srcOrd="0" destOrd="0" presId="urn:microsoft.com/office/officeart/2005/8/layout/hList7"/>
    <dgm:cxn modelId="{1BC5AF22-C45D-4059-A6C5-8F5B7F2E46A2}" type="presParOf" srcId="{31C1EA73-847A-4F2A-A49F-7C8C6493687A}" destId="{FB2A8AA7-4139-4065-B9D2-F9E1DFD27141}" srcOrd="0" destOrd="0" presId="urn:microsoft.com/office/officeart/2005/8/layout/hList7"/>
    <dgm:cxn modelId="{251D69F1-736B-463C-845D-C58CC4BEC638}" type="presParOf" srcId="{31C1EA73-847A-4F2A-A49F-7C8C6493687A}" destId="{6DF67D11-3C3E-477C-9346-8187B393A847}" srcOrd="1" destOrd="0" presId="urn:microsoft.com/office/officeart/2005/8/layout/hList7"/>
    <dgm:cxn modelId="{D64317FC-E00F-4CE3-9C89-2B1B0EC83FBD}" type="presParOf" srcId="{6DF67D11-3C3E-477C-9346-8187B393A847}" destId="{CC3224CB-0CD0-4082-A67C-7DE23732889E}" srcOrd="0" destOrd="0" presId="urn:microsoft.com/office/officeart/2005/8/layout/hList7"/>
    <dgm:cxn modelId="{F6E85B28-5586-4D86-B03B-900757195727}" type="presParOf" srcId="{CC3224CB-0CD0-4082-A67C-7DE23732889E}" destId="{4496C5B4-50C8-47C2-92E8-4399B0E0E5FE}" srcOrd="0" destOrd="0" presId="urn:microsoft.com/office/officeart/2005/8/layout/hList7"/>
    <dgm:cxn modelId="{556C5CE5-FDB5-4CE1-AC83-6BA53D55CC4B}" type="presParOf" srcId="{CC3224CB-0CD0-4082-A67C-7DE23732889E}" destId="{5B9E1B0E-51E4-4B7E-B427-62ADDD0BB779}" srcOrd="1" destOrd="0" presId="urn:microsoft.com/office/officeart/2005/8/layout/hList7"/>
    <dgm:cxn modelId="{4911C12D-A168-41EC-B1A5-5CF12F1FC5F6}" type="presParOf" srcId="{CC3224CB-0CD0-4082-A67C-7DE23732889E}" destId="{E4B332E6-F2E8-4FE2-B55C-0CA947372892}" srcOrd="2" destOrd="0" presId="urn:microsoft.com/office/officeart/2005/8/layout/hList7"/>
    <dgm:cxn modelId="{157A9848-C4DD-4988-AB50-6B12196674DE}" type="presParOf" srcId="{CC3224CB-0CD0-4082-A67C-7DE23732889E}" destId="{4626A275-39B5-4986-956F-1EAEF4E04B2F}" srcOrd="3" destOrd="0" presId="urn:microsoft.com/office/officeart/2005/8/layout/hList7"/>
    <dgm:cxn modelId="{5207DE50-883D-41B8-975D-968DF1802DAE}" type="presParOf" srcId="{6DF67D11-3C3E-477C-9346-8187B393A847}" destId="{D7902643-26F3-4470-BFD4-DC5FCBB509C9}" srcOrd="1" destOrd="0" presId="urn:microsoft.com/office/officeart/2005/8/layout/hList7"/>
    <dgm:cxn modelId="{92AA76B9-2006-421D-B592-B776C882C93F}" type="presParOf" srcId="{6DF67D11-3C3E-477C-9346-8187B393A847}" destId="{FC13B63F-3CA0-40A4-9AD8-5E51A33A7330}" srcOrd="2" destOrd="0" presId="urn:microsoft.com/office/officeart/2005/8/layout/hList7"/>
    <dgm:cxn modelId="{0ED36932-07A2-4706-9473-8C64BBC181C5}" type="presParOf" srcId="{FC13B63F-3CA0-40A4-9AD8-5E51A33A7330}" destId="{3A0FC064-3879-40D5-8F8E-B5A531B12606}" srcOrd="0" destOrd="0" presId="urn:microsoft.com/office/officeart/2005/8/layout/hList7"/>
    <dgm:cxn modelId="{8687F28B-AC26-42B8-8F98-A412F83EBDF3}" type="presParOf" srcId="{FC13B63F-3CA0-40A4-9AD8-5E51A33A7330}" destId="{84F2C371-504F-448A-830C-9B9B14EE4FAE}" srcOrd="1" destOrd="0" presId="urn:microsoft.com/office/officeart/2005/8/layout/hList7"/>
    <dgm:cxn modelId="{D752A20C-B759-4745-8A55-4918C6B04783}" type="presParOf" srcId="{FC13B63F-3CA0-40A4-9AD8-5E51A33A7330}" destId="{8A385760-5704-42D6-9D1C-9A9ED323D7CC}" srcOrd="2" destOrd="0" presId="urn:microsoft.com/office/officeart/2005/8/layout/hList7"/>
    <dgm:cxn modelId="{8DB901A7-2B12-4E77-9FE8-D5C4D437DB58}" type="presParOf" srcId="{FC13B63F-3CA0-40A4-9AD8-5E51A33A7330}" destId="{1783C2D3-BC6C-4971-88B5-33574E46851A}" srcOrd="3" destOrd="0" presId="urn:microsoft.com/office/officeart/2005/8/layout/hList7"/>
    <dgm:cxn modelId="{D3D2FE58-EC74-4CE1-924C-8496B657AECD}" type="presParOf" srcId="{6DF67D11-3C3E-477C-9346-8187B393A847}" destId="{0ADFC7F2-256C-4160-832E-E4ABCEDE4D99}" srcOrd="3" destOrd="0" presId="urn:microsoft.com/office/officeart/2005/8/layout/hList7"/>
    <dgm:cxn modelId="{14A26AD6-C36B-4317-BE9B-724033337BDB}" type="presParOf" srcId="{6DF67D11-3C3E-477C-9346-8187B393A847}" destId="{C3BFF095-2528-4BBE-B11F-B3EE7F137395}" srcOrd="4" destOrd="0" presId="urn:microsoft.com/office/officeart/2005/8/layout/hList7"/>
    <dgm:cxn modelId="{3EE577E3-68DC-4DB2-80BD-2CE7265A268D}" type="presParOf" srcId="{C3BFF095-2528-4BBE-B11F-B3EE7F137395}" destId="{88F923A0-0E65-477A-B226-F878E066D9D7}" srcOrd="0" destOrd="0" presId="urn:microsoft.com/office/officeart/2005/8/layout/hList7"/>
    <dgm:cxn modelId="{BCE55228-C2D4-4BE5-B245-36E82F1DBEC1}" type="presParOf" srcId="{C3BFF095-2528-4BBE-B11F-B3EE7F137395}" destId="{D1103DCE-00D6-4AED-B9A7-1344C99736AD}" srcOrd="1" destOrd="0" presId="urn:microsoft.com/office/officeart/2005/8/layout/hList7"/>
    <dgm:cxn modelId="{577EC277-3314-4440-902F-A21164F353DD}" type="presParOf" srcId="{C3BFF095-2528-4BBE-B11F-B3EE7F137395}" destId="{C0BD4346-10BF-4A4D-A1E6-42CD200545ED}" srcOrd="2" destOrd="0" presId="urn:microsoft.com/office/officeart/2005/8/layout/hList7"/>
    <dgm:cxn modelId="{ADA7B002-5E32-40C6-9A9D-C8DE40675FC4}" type="presParOf" srcId="{C3BFF095-2528-4BBE-B11F-B3EE7F137395}" destId="{15CEE814-B6C8-4A79-9B1F-D4DB092512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C60DD-1277-4C13-9D5B-EA1EE08B78FC}">
      <dsp:nvSpPr>
        <dsp:cNvPr id="0" name=""/>
        <dsp:cNvSpPr/>
      </dsp:nvSpPr>
      <dsp:spPr>
        <a:xfrm>
          <a:off x="571499" y="0"/>
          <a:ext cx="6477000" cy="43735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9BA3D-9012-48AB-8DD3-C8238F1A0A4F}">
      <dsp:nvSpPr>
        <dsp:cNvPr id="0" name=""/>
        <dsp:cNvSpPr/>
      </dsp:nvSpPr>
      <dsp:spPr>
        <a:xfrm>
          <a:off x="2604" y="1312068"/>
          <a:ext cx="1692175" cy="1749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知識</a:t>
          </a:r>
          <a:endParaRPr lang="en-US" altLang="zh-TW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學習</a:t>
          </a:r>
          <a:endParaRPr lang="zh-TW" altLang="en-US" sz="3200" b="1" kern="1200" dirty="0"/>
        </a:p>
      </dsp:txBody>
      <dsp:txXfrm>
        <a:off x="85209" y="1394673"/>
        <a:ext cx="1526965" cy="1584215"/>
      </dsp:txXfrm>
    </dsp:sp>
    <dsp:sp modelId="{CBCAD689-03DA-482D-99C2-2F2BE44018EF}">
      <dsp:nvSpPr>
        <dsp:cNvPr id="0" name=""/>
        <dsp:cNvSpPr/>
      </dsp:nvSpPr>
      <dsp:spPr>
        <a:xfrm>
          <a:off x="1976809" y="1312068"/>
          <a:ext cx="1692175" cy="1749425"/>
        </a:xfrm>
        <a:prstGeom prst="roundRect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感受</a:t>
          </a:r>
          <a:endParaRPr lang="en-US" altLang="zh-TW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體驗</a:t>
          </a:r>
          <a:endParaRPr lang="zh-TW" altLang="en-US" sz="3200" b="1" kern="1200" dirty="0"/>
        </a:p>
      </dsp:txBody>
      <dsp:txXfrm>
        <a:off x="2059414" y="1394673"/>
        <a:ext cx="1526965" cy="1584215"/>
      </dsp:txXfrm>
    </dsp:sp>
    <dsp:sp modelId="{A6F18727-ED61-43B3-9FE3-679B23BA075C}">
      <dsp:nvSpPr>
        <dsp:cNvPr id="0" name=""/>
        <dsp:cNvSpPr/>
      </dsp:nvSpPr>
      <dsp:spPr>
        <a:xfrm>
          <a:off x="3951014" y="1312068"/>
          <a:ext cx="1692175" cy="174942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創作</a:t>
          </a:r>
          <a:endParaRPr lang="en-US" altLang="zh-TW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行動</a:t>
          </a:r>
          <a:endParaRPr lang="zh-TW" altLang="en-US" sz="3200" b="1" kern="1200" dirty="0"/>
        </a:p>
      </dsp:txBody>
      <dsp:txXfrm>
        <a:off x="4033619" y="1394673"/>
        <a:ext cx="1526965" cy="1584215"/>
      </dsp:txXfrm>
    </dsp:sp>
    <dsp:sp modelId="{387329A8-C588-404F-9F7E-3D0BC0D920C4}">
      <dsp:nvSpPr>
        <dsp:cNvPr id="0" name=""/>
        <dsp:cNvSpPr/>
      </dsp:nvSpPr>
      <dsp:spPr>
        <a:xfrm>
          <a:off x="5925219" y="1312068"/>
          <a:ext cx="1692175" cy="1749425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all" spc="-60" dirty="0" smtClean="0">
              <a:solidFill>
                <a:srgbClr val="00B050"/>
              </a:solidFill>
              <a:latin typeface="Arial Black"/>
              <a:cs typeface="+mj-cs"/>
            </a:rPr>
            <a:t>接班人</a:t>
          </a:r>
          <a:endParaRPr lang="zh-TW" altLang="en-US" sz="3200" kern="1200" dirty="0"/>
        </a:p>
      </dsp:txBody>
      <dsp:txXfrm>
        <a:off x="6007824" y="1394673"/>
        <a:ext cx="1526965" cy="1584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C5B4-50C8-47C2-92E8-4399B0E0E5FE}">
      <dsp:nvSpPr>
        <dsp:cNvPr id="0" name=""/>
        <dsp:cNvSpPr/>
      </dsp:nvSpPr>
      <dsp:spPr>
        <a:xfrm>
          <a:off x="1481" y="0"/>
          <a:ext cx="2305170" cy="5256583"/>
        </a:xfrm>
        <a:prstGeom prst="roundRect">
          <a:avLst>
            <a:gd name="adj" fmla="val 10000"/>
          </a:avLst>
        </a:prstGeom>
        <a:solidFill>
          <a:srgbClr val="00206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FFC000"/>
              </a:solidFill>
            </a:rPr>
            <a:t>分組報告</a:t>
          </a:r>
          <a:endParaRPr lang="en-US" altLang="zh-TW" sz="280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rgbClr val="FFC000"/>
              </a:solidFill>
            </a:rPr>
            <a:t>自主探索學習、討論、表達、分享</a:t>
          </a:r>
          <a:endParaRPr lang="en-US" altLang="zh-TW" sz="2200" kern="1200" dirty="0" smtClean="0">
            <a:solidFill>
              <a:srgbClr val="FFC000"/>
            </a:solidFill>
          </a:endParaRPr>
        </a:p>
      </dsp:txBody>
      <dsp:txXfrm>
        <a:off x="1481" y="2102633"/>
        <a:ext cx="2305170" cy="2102633"/>
      </dsp:txXfrm>
    </dsp:sp>
    <dsp:sp modelId="{4626A275-39B5-4986-956F-1EAEF4E04B2F}">
      <dsp:nvSpPr>
        <dsp:cNvPr id="0" name=""/>
        <dsp:cNvSpPr/>
      </dsp:nvSpPr>
      <dsp:spPr>
        <a:xfrm>
          <a:off x="43017" y="193275"/>
          <a:ext cx="2222099" cy="199468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FC064-3879-40D5-8F8E-B5A531B12606}">
      <dsp:nvSpPr>
        <dsp:cNvPr id="0" name=""/>
        <dsp:cNvSpPr/>
      </dsp:nvSpPr>
      <dsp:spPr>
        <a:xfrm>
          <a:off x="2375806" y="0"/>
          <a:ext cx="2305170" cy="525658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05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FFC000"/>
              </a:solidFill>
            </a:rPr>
            <a:t> 水墨工筆畫</a:t>
          </a:r>
          <a:endParaRPr lang="en-US" altLang="zh-TW" sz="280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rgbClr val="FFC000"/>
              </a:solidFill>
            </a:rPr>
            <a:t>模仿、觀察、感受、體會</a:t>
          </a:r>
          <a:endParaRPr lang="zh-TW" altLang="en-US" sz="2200" kern="1200" dirty="0">
            <a:solidFill>
              <a:srgbClr val="FFC000"/>
            </a:solidFill>
          </a:endParaRPr>
        </a:p>
      </dsp:txBody>
      <dsp:txXfrm>
        <a:off x="2375806" y="2102633"/>
        <a:ext cx="2305170" cy="2102633"/>
      </dsp:txXfrm>
    </dsp:sp>
    <dsp:sp modelId="{1783C2D3-BC6C-4971-88B5-33574E46851A}">
      <dsp:nvSpPr>
        <dsp:cNvPr id="0" name=""/>
        <dsp:cNvSpPr/>
      </dsp:nvSpPr>
      <dsp:spPr>
        <a:xfrm>
          <a:off x="2423442" y="106724"/>
          <a:ext cx="2209898" cy="2167782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923A0-0E65-477A-B226-F878E066D9D7}">
      <dsp:nvSpPr>
        <dsp:cNvPr id="0" name=""/>
        <dsp:cNvSpPr/>
      </dsp:nvSpPr>
      <dsp:spPr>
        <a:xfrm>
          <a:off x="4667284" y="0"/>
          <a:ext cx="2305170" cy="525658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FFC000"/>
              </a:solidFill>
            </a:rPr>
            <a:t>竹中四季</a:t>
          </a:r>
          <a:endParaRPr lang="en-US" altLang="zh-TW" sz="170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rgbClr val="FFC000"/>
              </a:solidFill>
            </a:rPr>
            <a:t>觀察、創作、團隊合作、數位剪輯、故事延續</a:t>
          </a:r>
          <a:endParaRPr lang="zh-TW" altLang="en-US" sz="2200" kern="1200" dirty="0">
            <a:solidFill>
              <a:srgbClr val="FFC000"/>
            </a:solidFill>
          </a:endParaRPr>
        </a:p>
      </dsp:txBody>
      <dsp:txXfrm>
        <a:off x="4667284" y="2102633"/>
        <a:ext cx="2305170" cy="2102633"/>
      </dsp:txXfrm>
    </dsp:sp>
    <dsp:sp modelId="{15CEE814-B6C8-4A79-9B1F-D4DB092512FF}">
      <dsp:nvSpPr>
        <dsp:cNvPr id="0" name=""/>
        <dsp:cNvSpPr/>
      </dsp:nvSpPr>
      <dsp:spPr>
        <a:xfrm>
          <a:off x="4918522" y="193275"/>
          <a:ext cx="1968390" cy="1994681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A8AA7-4139-4065-B9D2-F9E1DFD27141}">
      <dsp:nvSpPr>
        <dsp:cNvPr id="0" name=""/>
        <dsp:cNvSpPr/>
      </dsp:nvSpPr>
      <dsp:spPr>
        <a:xfrm>
          <a:off x="288049" y="4468096"/>
          <a:ext cx="6492241" cy="788487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1EBB1-12E5-4D80-94D4-01DF98D4D356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2B52-C7C1-473A-9C43-883B535A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02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DF6AE-4B5D-4352-B337-043E8074FD4D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BC10-4663-4A0B-988C-8623187227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66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BC10-4663-4A0B-988C-86231872272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12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rgbClr val="FFFFFF"/>
                </a:solidFill>
              </a:rPr>
              <a:t>本課程分為三個部分：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r>
              <a:rPr lang="zh-TW" altLang="zh-TW" dirty="0" smtClean="0">
                <a:solidFill>
                  <a:srgbClr val="FFFFFF"/>
                </a:solidFill>
              </a:rPr>
              <a:t>一</a:t>
            </a:r>
            <a:r>
              <a:rPr lang="zh-TW" altLang="en-US" dirty="0" smtClean="0">
                <a:solidFill>
                  <a:srgbClr val="FFFFFF"/>
                </a:solidFill>
              </a:rPr>
              <a:t>，</a:t>
            </a:r>
            <a:r>
              <a:rPr lang="zh-TW" altLang="zh-TW" dirty="0" smtClean="0">
                <a:solidFill>
                  <a:srgbClr val="FFFFFF"/>
                </a:solidFill>
              </a:rPr>
              <a:t>帶領同學</a:t>
            </a:r>
            <a:r>
              <a:rPr lang="zh-TW" altLang="en-US" dirty="0" smtClean="0">
                <a:solidFill>
                  <a:srgbClr val="FFFFFF"/>
                </a:solidFill>
              </a:rPr>
              <a:t>閱讀</a:t>
            </a:r>
            <a:r>
              <a:rPr lang="zh-TW" altLang="zh-TW" dirty="0" smtClean="0">
                <a:solidFill>
                  <a:srgbClr val="FFFFFF"/>
                </a:solidFill>
              </a:rPr>
              <a:t>各種資料，對新竹</a:t>
            </a:r>
            <a:r>
              <a:rPr lang="en-US" altLang="zh-TW" dirty="0" smtClean="0">
                <a:solidFill>
                  <a:srgbClr val="FFFFFF"/>
                </a:solidFill>
              </a:rPr>
              <a:t> </a:t>
            </a:r>
            <a:r>
              <a:rPr lang="zh-TW" altLang="en-US" dirty="0" smtClean="0">
                <a:solidFill>
                  <a:srgbClr val="FFFFFF"/>
                </a:solidFill>
              </a:rPr>
              <a:t>高</a:t>
            </a:r>
            <a:r>
              <a:rPr lang="zh-TW" altLang="zh-TW" dirty="0" smtClean="0">
                <a:solidFill>
                  <a:srgbClr val="FFFFFF"/>
                </a:solidFill>
              </a:rPr>
              <a:t>中的歷史有更多瞭解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r>
              <a:rPr lang="zh-TW" altLang="zh-TW" dirty="0" smtClean="0">
                <a:solidFill>
                  <a:srgbClr val="FFFFFF"/>
                </a:solidFill>
              </a:rPr>
              <a:t>二</a:t>
            </a:r>
            <a:r>
              <a:rPr lang="zh-TW" altLang="en-US" dirty="0" smtClean="0">
                <a:solidFill>
                  <a:srgbClr val="FFFFFF"/>
                </a:solidFill>
              </a:rPr>
              <a:t>，</a:t>
            </a:r>
            <a:r>
              <a:rPr lang="zh-TW" altLang="zh-TW" dirty="0" smtClean="0">
                <a:solidFill>
                  <a:srgbClr val="FFFFFF"/>
                </a:solidFill>
              </a:rPr>
              <a:t>介紹各種說故事的方式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r>
              <a:rPr lang="zh-TW" altLang="zh-TW" dirty="0" smtClean="0">
                <a:solidFill>
                  <a:srgbClr val="FFFFFF"/>
                </a:solidFill>
              </a:rPr>
              <a:t>三</a:t>
            </a:r>
            <a:r>
              <a:rPr lang="zh-TW" altLang="en-US" dirty="0" smtClean="0">
                <a:solidFill>
                  <a:srgbClr val="FFFFFF"/>
                </a:solidFill>
              </a:rPr>
              <a:t>，</a:t>
            </a:r>
            <a:r>
              <a:rPr lang="zh-TW" altLang="zh-TW" dirty="0" smtClean="0">
                <a:solidFill>
                  <a:srgbClr val="FFFFFF"/>
                </a:solidFill>
              </a:rPr>
              <a:t>從事實際演練</a:t>
            </a:r>
            <a:r>
              <a:rPr lang="zh-TW" altLang="en-US" dirty="0" smtClean="0">
                <a:solidFill>
                  <a:srgbClr val="FFFFFF"/>
                </a:solidFill>
              </a:rPr>
              <a:t>，如訪問、整理、導覽</a:t>
            </a:r>
            <a:r>
              <a:rPr lang="zh-TW" altLang="zh-TW" dirty="0" smtClean="0">
                <a:solidFill>
                  <a:srgbClr val="FFFFFF"/>
                </a:solidFill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BC10-4663-4A0B-988C-86231872272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0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1200" dirty="0" smtClean="0">
                <a:solidFill>
                  <a:schemeClr val="tx1"/>
                </a:solidFill>
              </a:rPr>
              <a:t>01</a:t>
            </a:r>
            <a:r>
              <a:rPr lang="zh-TW" altLang="en-US" sz="1200" dirty="0" smtClean="0">
                <a:solidFill>
                  <a:schemeClr val="tx1"/>
                </a:solidFill>
              </a:rPr>
              <a:t>毛凱恩、</a:t>
            </a:r>
            <a:r>
              <a:rPr lang="en-US" altLang="zh-TW" sz="1200" dirty="0" smtClean="0">
                <a:solidFill>
                  <a:schemeClr val="tx1"/>
                </a:solidFill>
              </a:rPr>
              <a:t>14</a:t>
            </a:r>
            <a:r>
              <a:rPr lang="zh-TW" altLang="en-US" sz="1200" dirty="0" smtClean="0">
                <a:solidFill>
                  <a:schemeClr val="tx1"/>
                </a:solidFill>
              </a:rPr>
              <a:t>游登堯</a:t>
            </a:r>
            <a:r>
              <a:rPr lang="zh-TW" altLang="en-US" sz="1200" baseline="0" dirty="0" smtClean="0">
                <a:solidFill>
                  <a:schemeClr val="tx1"/>
                </a:solidFill>
              </a:rPr>
              <a:t>  </a:t>
            </a:r>
            <a:r>
              <a:rPr lang="en-US" altLang="zh-TW" sz="1200" dirty="0" smtClean="0">
                <a:solidFill>
                  <a:schemeClr val="tx1"/>
                </a:solidFill>
              </a:rPr>
              <a:t>05</a:t>
            </a:r>
            <a:r>
              <a:rPr lang="zh-TW" altLang="en-US" sz="1200" dirty="0" smtClean="0">
                <a:solidFill>
                  <a:schemeClr val="tx1"/>
                </a:solidFill>
              </a:rPr>
              <a:t>徐揚恩、</a:t>
            </a:r>
            <a:r>
              <a:rPr lang="en-US" altLang="zh-TW" sz="1200" dirty="0" smtClean="0">
                <a:solidFill>
                  <a:schemeClr val="tx1"/>
                </a:solidFill>
              </a:rPr>
              <a:t>18</a:t>
            </a:r>
            <a:r>
              <a:rPr lang="zh-TW" altLang="en-US" sz="1200" dirty="0" smtClean="0">
                <a:solidFill>
                  <a:schemeClr val="tx1"/>
                </a:solidFill>
              </a:rPr>
              <a:t>劉玉孝、 </a:t>
            </a:r>
            <a:r>
              <a:rPr lang="en-US" altLang="zh-TW" sz="1200" dirty="0" smtClean="0">
                <a:solidFill>
                  <a:schemeClr val="tx1"/>
                </a:solidFill>
              </a:rPr>
              <a:t>08</a:t>
            </a:r>
            <a:r>
              <a:rPr lang="zh-TW" altLang="en-US" sz="1200" dirty="0" smtClean="0">
                <a:solidFill>
                  <a:schemeClr val="tx1"/>
                </a:solidFill>
              </a:rPr>
              <a:t>張鈞豪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sz="1200" dirty="0" smtClean="0">
                <a:solidFill>
                  <a:schemeClr val="tx1"/>
                </a:solidFill>
              </a:rPr>
              <a:t>報告者</a:t>
            </a:r>
            <a:r>
              <a:rPr lang="en-US" altLang="zh-TW" sz="1200" dirty="0" smtClean="0">
                <a:solidFill>
                  <a:schemeClr val="tx1"/>
                </a:solidFill>
              </a:rPr>
              <a:t>:21</a:t>
            </a:r>
            <a:r>
              <a:rPr lang="zh-TW" altLang="en-US" sz="1200" dirty="0" smtClean="0">
                <a:solidFill>
                  <a:schemeClr val="tx1"/>
                </a:solidFill>
              </a:rPr>
              <a:t>潘世延、</a:t>
            </a:r>
            <a:r>
              <a:rPr lang="en-US" altLang="zh-TW" sz="1200" dirty="0" smtClean="0">
                <a:solidFill>
                  <a:schemeClr val="tx1"/>
                </a:solidFill>
              </a:rPr>
              <a:t>08</a:t>
            </a:r>
            <a:r>
              <a:rPr lang="zh-TW" altLang="en-US" sz="1200" dirty="0" smtClean="0">
                <a:solidFill>
                  <a:schemeClr val="tx1"/>
                </a:solidFill>
              </a:rPr>
              <a:t>張鈞豪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BC10-4663-4A0B-988C-86231872272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12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5949280"/>
            <a:ext cx="725066" cy="72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>
                <a:solidFill>
                  <a:srgbClr val="3333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C82A573-BA8F-4749-BE5A-FC85D9FE3301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AA3B16-4B4F-4C60-9F77-B74BD3CC75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5949280"/>
            <a:ext cx="725066" cy="726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i="0" kern="1200" cap="all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3200" b="1" kern="1200" baseline="0">
          <a:solidFill>
            <a:srgbClr val="FFC00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 baseline="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88.pn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tmp"/><Relationship Id="rId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0" y="1556792"/>
            <a:ext cx="4464496" cy="2251926"/>
          </a:xfrm>
        </p:spPr>
        <p:txBody>
          <a:bodyPr/>
          <a:lstStyle/>
          <a:p>
            <a:pPr algn="r"/>
            <a:r>
              <a:rPr lang="zh-TW" altLang="en-US" sz="3200" b="0" dirty="0">
                <a:solidFill>
                  <a:srgbClr val="333300"/>
                </a:solidFill>
                <a:latin typeface="Blackoak Std" pitchFamily="50" charset="0"/>
              </a:rPr>
              <a:t> </a:t>
            </a:r>
            <a:r>
              <a:rPr lang="zh-TW" altLang="en-US" sz="3200" b="0" dirty="0" smtClean="0">
                <a:solidFill>
                  <a:srgbClr val="333300"/>
                </a:solidFill>
                <a:latin typeface="Blackoak Std" pitchFamily="50" charset="0"/>
              </a:rPr>
              <a:t> </a:t>
            </a:r>
            <a:r>
              <a:rPr lang="zh-TW" altLang="en-US" sz="6000" dirty="0" smtClean="0">
                <a:solidFill>
                  <a:srgbClr val="FFC000"/>
                </a:solidFill>
                <a:latin typeface="Blackoak Std" pitchFamily="50" charset="0"/>
              </a:rPr>
              <a:t>家鄉</a:t>
            </a:r>
            <a:r>
              <a:rPr lang="zh-TW" altLang="en-US" sz="3200" b="0" dirty="0" smtClean="0">
                <a:solidFill>
                  <a:srgbClr val="FFC000"/>
                </a:solidFill>
                <a:latin typeface="Blackoak Std" pitchFamily="50" charset="0"/>
              </a:rPr>
              <a:t>的 </a:t>
            </a:r>
            <a:r>
              <a:rPr lang="zh-TW" altLang="en-US" sz="5400" dirty="0" smtClean="0">
                <a:solidFill>
                  <a:srgbClr val="FFC000"/>
                </a:solidFill>
                <a:latin typeface="Blackoak Std" pitchFamily="50" charset="0"/>
              </a:rPr>
              <a:t>永恆對話</a:t>
            </a:r>
            <a:endParaRPr lang="zh-TW" altLang="en-US" sz="5400" dirty="0">
              <a:solidFill>
                <a:srgbClr val="FFC000"/>
              </a:solidFill>
              <a:latin typeface="Blackoak Std" pitchFamily="50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92079" y="3666728"/>
            <a:ext cx="3744417" cy="914400"/>
          </a:xfrm>
        </p:spPr>
        <p:txBody>
          <a:bodyPr>
            <a:normAutofit/>
          </a:bodyPr>
          <a:lstStyle/>
          <a:p>
            <a:pPr algn="r"/>
            <a:r>
              <a:rPr lang="zh-TW" altLang="en-US" sz="3800" b="1" dirty="0" smtClean="0">
                <a:solidFill>
                  <a:srgbClr val="FFC000"/>
                </a:solidFill>
                <a:latin typeface="+mj-ea"/>
                <a:ea typeface="+mj-ea"/>
              </a:rPr>
              <a:t>台展三少年</a:t>
            </a:r>
            <a:endParaRPr lang="zh-TW" altLang="en-US" sz="38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6355270"/>
            <a:ext cx="2376265" cy="3995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36095" y="3429000"/>
            <a:ext cx="3707189" cy="2144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03648" y="63093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36095" y="522484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FFFF"/>
                </a:solidFill>
              </a:rPr>
              <a:t>新竹高中團隊</a:t>
            </a:r>
            <a:endParaRPr lang="zh-TW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2074862"/>
            <a:ext cx="5160020" cy="34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5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462" y="188640"/>
            <a:ext cx="8363272" cy="1371600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成為</a:t>
            </a:r>
            <a:r>
              <a:rPr lang="zh-TW" altLang="en-US" sz="5400" dirty="0" smtClean="0">
                <a:solidFill>
                  <a:srgbClr val="FFC000"/>
                </a:solidFill>
              </a:rPr>
              <a:t>接班人</a:t>
            </a:r>
            <a:r>
              <a:rPr lang="zh-TW" altLang="en-US" dirty="0" smtClean="0">
                <a:solidFill>
                  <a:srgbClr val="FFC000"/>
                </a:solidFill>
              </a:rPr>
              <a:t>：感受、體會、分享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795" y="4176556"/>
            <a:ext cx="2647604" cy="1762298"/>
          </a:xfrm>
        </p:spPr>
      </p:pic>
      <p:pic>
        <p:nvPicPr>
          <p:cNvPr id="1026" name="Picture 2" descr="Z:\09_廣達\台展三少年\台展三少年結案報告 20141212\DSC_17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03" y="1737612"/>
            <a:ext cx="1728192" cy="26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194" y="4188442"/>
            <a:ext cx="2648307" cy="17558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092" y="1766440"/>
            <a:ext cx="2648307" cy="17667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942" y="1766440"/>
            <a:ext cx="2565442" cy="171146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43608" y="43457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FFFF"/>
                </a:solidFill>
              </a:rPr>
              <a:t>教師、家長</a:t>
            </a:r>
            <a:endParaRPr lang="en-US" altLang="zh-TW" b="1" dirty="0" smtClean="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4813" y="347896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</a:rPr>
              <a:t> </a:t>
            </a:r>
            <a:r>
              <a:rPr lang="zh-TW" altLang="en-US" b="1" dirty="0">
                <a:solidFill>
                  <a:srgbClr val="FFFFFF"/>
                </a:solidFill>
              </a:rPr>
              <a:t>同學</a:t>
            </a:r>
            <a:r>
              <a:rPr lang="zh-TW" altLang="en-US" b="1" dirty="0">
                <a:solidFill>
                  <a:prstClr val="black"/>
                </a:solidFill>
              </a:rPr>
              <a:t> </a:t>
            </a:r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6913403" y="35806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FFFFF"/>
                </a:solidFill>
              </a:rPr>
              <a:t>國中校長</a:t>
            </a:r>
            <a:endParaRPr lang="en-US" altLang="zh-TW" b="1" dirty="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05697" y="59603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FFFFF"/>
                </a:solidFill>
              </a:rPr>
              <a:t>家長志工</a:t>
            </a:r>
          </a:p>
        </p:txBody>
      </p:sp>
      <p:sp>
        <p:nvSpPr>
          <p:cNvPr id="12" name="矩形 11"/>
          <p:cNvSpPr/>
          <p:nvPr/>
        </p:nvSpPr>
        <p:spPr>
          <a:xfrm>
            <a:off x="3938791" y="599098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FFFFF"/>
                </a:solidFill>
              </a:rPr>
              <a:t>國中同學</a:t>
            </a:r>
            <a:endParaRPr lang="en-US" altLang="zh-TW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5" name="Picture 3" descr="G:\2015-05-08 春樹寫生\春樹寫生 00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" y="2399226"/>
            <a:ext cx="6048065" cy="4458774"/>
          </a:xfrm>
        </p:spPr>
      </p:pic>
      <p:pic>
        <p:nvPicPr>
          <p:cNvPr id="8194" name="Picture 2" descr="G:\2015-05-08 春樹寫生\春樹寫生 003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24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 rot="10800000" flipH="1" flipV="1">
            <a:off x="6156176" y="2802414"/>
            <a:ext cx="2592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C000"/>
                </a:solidFill>
              </a:rPr>
              <a:t>創作行動：</a:t>
            </a:r>
            <a:endParaRPr lang="en-US" altLang="zh-TW" sz="4400" b="1" dirty="0" smtClean="0">
              <a:solidFill>
                <a:srgbClr val="FFC000"/>
              </a:solidFill>
            </a:endParaRPr>
          </a:p>
          <a:p>
            <a:r>
              <a:rPr lang="zh-TW" altLang="en-US" sz="4400" b="1" dirty="0" smtClean="0">
                <a:solidFill>
                  <a:srgbClr val="FFC000"/>
                </a:solidFill>
              </a:rPr>
              <a:t>校園</a:t>
            </a:r>
            <a:r>
              <a:rPr lang="zh-TW" altLang="en-US" sz="4400" b="1" dirty="0">
                <a:solidFill>
                  <a:srgbClr val="FFC000"/>
                </a:solidFill>
              </a:rPr>
              <a:t>中的大樹</a:t>
            </a:r>
          </a:p>
        </p:txBody>
      </p:sp>
    </p:spTree>
    <p:extLst>
      <p:ext uri="{BB962C8B-B14F-4D97-AF65-F5344CB8AC3E}">
        <p14:creationId xmlns:p14="http://schemas.microsoft.com/office/powerpoint/2010/main" val="38746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78904" y="328112"/>
            <a:ext cx="3538736" cy="1371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大師講座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1400" dirty="0">
                <a:solidFill>
                  <a:srgbClr val="FFFFFF"/>
                </a:solidFill>
              </a:rPr>
              <a:t>透過講座加深學習深度，邀請李欽賢老師談「竹風下的畫家」，談新竹地區幾位重要的美術家，陳進、李澤藩、蕭如松等，讓我們對家鄉的人文有更多的認識</a:t>
            </a:r>
            <a:r>
              <a:rPr lang="zh-TW" altLang="zh-TW" sz="1400" dirty="0" smtClean="0">
                <a:solidFill>
                  <a:srgbClr val="FFFFFF"/>
                </a:solidFill>
              </a:rPr>
              <a:t>。</a:t>
            </a:r>
            <a:endParaRPr lang="zh-TW" altLang="en-US" sz="1400" dirty="0">
              <a:solidFill>
                <a:srgbClr val="FFFFFF"/>
              </a:solidFill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77022"/>
            <a:ext cx="3118574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640" y="3380958"/>
            <a:ext cx="4320480" cy="288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28112"/>
            <a:ext cx="4342184" cy="289677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100392" y="476672"/>
            <a:ext cx="504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FFFF"/>
                </a:solidFill>
              </a:rPr>
              <a:t>知性的追求</a:t>
            </a:r>
          </a:p>
        </p:txBody>
      </p:sp>
    </p:spTree>
    <p:extLst>
      <p:ext uri="{BB962C8B-B14F-4D97-AF65-F5344CB8AC3E}">
        <p14:creationId xmlns:p14="http://schemas.microsoft.com/office/powerpoint/2010/main" val="34087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G:\20150128彩繪大地情\2015美術營 0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718556" cy="19089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28207" y="1765577"/>
            <a:ext cx="6843488" cy="32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8232"/>
            <a:ext cx="5544616" cy="455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G:\新資料夾\32594802303108408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772" y="4725144"/>
            <a:ext cx="2662581" cy="19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08558" y="188640"/>
            <a:ext cx="191590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FFFF"/>
                </a:solidFill>
              </a:rPr>
              <a:t>講座</a:t>
            </a:r>
            <a:endParaRPr lang="en-US" altLang="zh-TW" b="1" dirty="0" smtClean="0">
              <a:solidFill>
                <a:srgbClr val="FFFFFF"/>
              </a:solidFill>
            </a:endParaRPr>
          </a:p>
          <a:p>
            <a:r>
              <a:rPr lang="zh-TW" altLang="en-US" b="1" dirty="0" smtClean="0">
                <a:solidFill>
                  <a:srgbClr val="FFFFFF"/>
                </a:solidFill>
              </a:rPr>
              <a:t>展覽   </a:t>
            </a:r>
            <a:r>
              <a:rPr lang="zh-TW" altLang="en-US" sz="2800" b="1" dirty="0" smtClean="0">
                <a:solidFill>
                  <a:srgbClr val="FFFFFF"/>
                </a:solidFill>
              </a:rPr>
              <a:t>劉木林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202248" y="0"/>
            <a:ext cx="2031325" cy="7478970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lvl="0"/>
            <a:r>
              <a:rPr lang="zh-TW" altLang="en-US" sz="1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策展概念</a:t>
            </a:r>
            <a:endParaRPr lang="zh-TW" altLang="en-US" sz="120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95536" y="747602"/>
            <a:ext cx="3119389" cy="5577359"/>
            <a:chOff x="444499" y="2330450"/>
            <a:chExt cx="1465264" cy="4011613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44500" y="5654675"/>
              <a:ext cx="1462088" cy="6873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:a14="http://schemas.microsoft.com/office/drawing/2010/main" w="1905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44000" anchor="ctr">
              <a:flatTx/>
            </a:bodyPr>
            <a:lstStyle/>
            <a:p>
              <a:pPr latinLnBrk="1"/>
              <a:r>
                <a:rPr lang="en-US" altLang="ko-KR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en-US" altLang="ko-KR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行動性</a:t>
              </a:r>
              <a:endParaRPr lang="ko-KR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HY헤드라인M" pitchFamily="18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4500" y="4795838"/>
              <a:ext cx="1462088" cy="79057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91240B29-F687-4F45-9708-019B960494DF}">
                <a14:hiddenLine xmlns:a14="http://schemas.microsoft.com/office/drawing/2010/main" w="1905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44000" anchor="ctr">
              <a:flatTx/>
            </a:bodyPr>
            <a:lstStyle/>
            <a:p>
              <a:pPr latinLnBrk="1"/>
              <a:r>
                <a:rPr lang="en-US" altLang="ko-KR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en-US" altLang="ko-KR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延續</a:t>
              </a:r>
              <a:r>
                <a:rPr lang="en-US" altLang="zh-TW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en-US" altLang="zh-TW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</a:t>
              </a:r>
              <a:r>
                <a:rPr lang="en-US" altLang="ko-KR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ko-KR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HY헤드라인M" pitchFamily="18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47675" y="3944938"/>
              <a:ext cx="1462088" cy="7905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91240B29-F687-4F45-9708-019B960494DF}">
                <a14:hiddenLine xmlns:a14="http://schemas.microsoft.com/office/drawing/2010/main" w="1905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44000" anchor="ctr">
              <a:flatTx/>
            </a:bodyPr>
            <a:lstStyle/>
            <a:p>
              <a:pPr latinLnBrk="1"/>
              <a:r>
                <a:rPr lang="en-US" altLang="ko-KR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在地性</a:t>
              </a:r>
              <a:r>
                <a:rPr lang="en-US" altLang="ko-KR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ko-KR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HY헤드라인M" pitchFamily="18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7674" y="3087688"/>
              <a:ext cx="1462089" cy="790575"/>
            </a:xfrm>
            <a:prstGeom prst="rect">
              <a:avLst/>
            </a:prstGeom>
            <a:solidFill>
              <a:srgbClr val="D6002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60029"/>
              </a:extrusionClr>
            </a:sp3d>
            <a:extLst>
              <a:ext uri="{91240B29-F687-4F45-9708-019B960494DF}">
                <a14:hiddenLine xmlns:a14="http://schemas.microsoft.com/office/drawing/2010/main" w="1905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44000" anchor="ctr">
              <a:flatTx/>
            </a:bodyPr>
            <a:lstStyle/>
            <a:p>
              <a:pPr latinLnBrk="1"/>
              <a:r>
                <a:rPr lang="en-US" altLang="ko-KR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歷史性</a:t>
              </a:r>
              <a:r>
                <a:rPr lang="en-US" altLang="ko-KR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ko-KR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HY헤드라인M" pitchFamily="18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4499" y="2330450"/>
              <a:ext cx="1462089" cy="69056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A50021"/>
              </a:extrusionClr>
            </a:sp3d>
            <a:extLst>
              <a:ext uri="{91240B29-F687-4F45-9708-019B960494DF}">
                <a14:hiddenLine xmlns:a14="http://schemas.microsoft.com/office/drawing/2010/main" w="1905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44000" anchor="ctr">
              <a:flatTx/>
            </a:bodyPr>
            <a:lstStyle/>
            <a:p>
              <a:pPr latinLnBrk="1"/>
              <a:r>
                <a:rPr lang="en-US" altLang="ko-KR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en-US" altLang="ko-KR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藝術性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1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8" name="Picture 4" descr="http://140.126.174.1/pc01/uploads/tadnews/image/lb1031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772816"/>
            <a:ext cx="752606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524328" y="0"/>
            <a:ext cx="1474787" cy="1473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藝術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54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579" y="262577"/>
            <a:ext cx="2633095" cy="1973018"/>
          </a:xfrm>
        </p:spPr>
      </p:pic>
      <p:sp>
        <p:nvSpPr>
          <p:cNvPr id="5" name="橢圓 4"/>
          <p:cNvSpPr/>
          <p:nvPr/>
        </p:nvSpPr>
        <p:spPr>
          <a:xfrm>
            <a:off x="323528" y="249754"/>
            <a:ext cx="1944216" cy="187220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5971162" cy="37444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96" y="3429000"/>
            <a:ext cx="2631951" cy="2581475"/>
          </a:xfrm>
          <a:prstGeom prst="rect">
            <a:avLst/>
          </a:prstGeom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563688" y="20478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r>
              <a:rPr kumimoji="1" lang="en-US" altLang="ko-KR" dirty="0">
                <a:solidFill>
                  <a:srgbClr val="FFFFFF"/>
                </a:solidFill>
                <a:latin typeface="Arial Black" pitchFamily="34" charset="0"/>
                <a:ea typeface="HY견고딕" pitchFamily="18" charset="-127"/>
              </a:rPr>
              <a:t>SM MU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524328" y="0"/>
            <a:ext cx="1474787" cy="1473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藝術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27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4016595" cy="2736304"/>
          </a:xfrm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524328" y="6421"/>
            <a:ext cx="1474787" cy="1473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2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歷史性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518733" y="1506412"/>
            <a:ext cx="1474787" cy="14732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延續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pic>
        <p:nvPicPr>
          <p:cNvPr id="2050" name="Picture 2" descr="C:\Users\huangadan\Desktop\廣達創意教學獎\DSCN09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589" y="548680"/>
            <a:ext cx="2777714" cy="37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53898"/>
            <a:ext cx="3816424" cy="28623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589" y="4457510"/>
            <a:ext cx="2777715" cy="18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26713" y="693073"/>
            <a:ext cx="7499176" cy="83946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開幕茶會：古早味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696" y="2049490"/>
            <a:ext cx="2664296" cy="1773764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46" y="4165600"/>
            <a:ext cx="2555777" cy="1701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55" y="2060848"/>
            <a:ext cx="2647236" cy="176240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1" y="4221088"/>
            <a:ext cx="2704005" cy="1800200"/>
          </a:xfrm>
          <a:prstGeom prst="rect">
            <a:avLst/>
          </a:prstGeom>
        </p:spPr>
      </p:pic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489682" y="59333"/>
            <a:ext cx="1474787" cy="1473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在地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pic>
        <p:nvPicPr>
          <p:cNvPr id="14" name="內容版面配置區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275" y="4221088"/>
            <a:ext cx="2679138" cy="1787315"/>
          </a:xfrm>
          <a:prstGeom prst="rect">
            <a:avLst/>
          </a:prstGeom>
        </p:spPr>
      </p:pic>
      <p:pic>
        <p:nvPicPr>
          <p:cNvPr id="2051" name="Picture 3" descr="Z:\09_廣達\台展三少年\台展三少年結案報告 20141212\DSC_55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803" y="2060848"/>
            <a:ext cx="2642666" cy="17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499176" cy="1371600"/>
          </a:xfrm>
        </p:spPr>
        <p:txBody>
          <a:bodyPr/>
          <a:lstStyle/>
          <a:p>
            <a:r>
              <a:rPr lang="zh-TW" altLang="en-US" dirty="0"/>
              <a:t>校際</a:t>
            </a:r>
            <a:r>
              <a:rPr lang="zh-TW" altLang="en-US" dirty="0" smtClean="0"/>
              <a:t>連結：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 smtClean="0"/>
              <a:t>鄰近學校參訪與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主動</a:t>
            </a:r>
            <a:r>
              <a:rPr lang="zh-TW" altLang="en-US" sz="3600" dirty="0"/>
              <a:t>學習與</a:t>
            </a:r>
            <a:r>
              <a:rPr lang="zh-TW" altLang="en-US" sz="3600" dirty="0" smtClean="0"/>
              <a:t>探索</a:t>
            </a:r>
            <a:endParaRPr lang="zh-TW" altLang="en-US" sz="3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035637"/>
            <a:ext cx="3240360" cy="2148404"/>
          </a:xfrm>
        </p:spPr>
      </p:pic>
      <p:pic>
        <p:nvPicPr>
          <p:cNvPr id="4" name="內容版面配置區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166" y="1340768"/>
            <a:ext cx="3709305" cy="24593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766" y="3944104"/>
            <a:ext cx="3702459" cy="2464925"/>
          </a:xfrm>
          <a:prstGeom prst="rect">
            <a:avLst/>
          </a:prstGeom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489683" y="59333"/>
            <a:ext cx="1474787" cy="1473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在地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70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團隊</a:t>
            </a:r>
            <a:r>
              <a:rPr lang="zh-TW" altLang="en-US" dirty="0"/>
              <a:t>介紹</a:t>
            </a:r>
            <a:r>
              <a:rPr lang="zh-TW" altLang="en-US" dirty="0" smtClean="0"/>
              <a:t>  </a:t>
            </a:r>
            <a:r>
              <a:rPr lang="zh-TW" altLang="en-US" sz="2800" dirty="0" smtClean="0"/>
              <a:t>學科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教案、執行、佈展</a:t>
            </a:r>
            <a:r>
              <a:rPr lang="en-US" altLang="zh-TW" sz="2800" dirty="0" smtClean="0"/>
              <a:t>)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 smtClean="0"/>
              <a:t>                       行政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策展與辦理延伸活動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14061"/>
            <a:ext cx="8496944" cy="2159265"/>
          </a:xfr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91635"/>
              </p:ext>
            </p:extLst>
          </p:nvPr>
        </p:nvGraphicFramePr>
        <p:xfrm>
          <a:off x="323530" y="4581128"/>
          <a:ext cx="856895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FFFF"/>
                          </a:solidFill>
                        </a:rPr>
                        <a:t>美術</a:t>
                      </a:r>
                      <a:endParaRPr lang="en-US" altLang="zh-TW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FFFF"/>
                          </a:solidFill>
                        </a:rPr>
                        <a:t>田道訓</a:t>
                      </a:r>
                      <a:endParaRPr lang="en-US" altLang="zh-TW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FFFF"/>
                          </a:solidFill>
                        </a:rPr>
                        <a:t>美術</a:t>
                      </a:r>
                      <a:endParaRPr lang="en-US" altLang="zh-TW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FFFF"/>
                          </a:solidFill>
                        </a:rPr>
                        <a:t>劉時傑</a:t>
                      </a:r>
                      <a:endParaRPr lang="en-US" altLang="zh-TW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FFFF"/>
                          </a:solidFill>
                        </a:rPr>
                        <a:t>歷史 </a:t>
                      </a:r>
                      <a:r>
                        <a:rPr lang="en-US" altLang="zh-TW" sz="1600" dirty="0" smtClean="0">
                          <a:solidFill>
                            <a:srgbClr val="FFFFFF"/>
                          </a:solidFill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FFFF"/>
                          </a:solidFill>
                        </a:rPr>
                        <a:t>圖書館主任</a:t>
                      </a: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FFFF"/>
                          </a:solidFill>
                        </a:rPr>
                        <a:t>黃大展</a:t>
                      </a:r>
                      <a:endParaRPr lang="en-US" altLang="zh-TW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FFFF"/>
                          </a:solidFill>
                        </a:rPr>
                        <a:t>國文</a:t>
                      </a:r>
                      <a:endParaRPr lang="en-US" altLang="zh-TW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FFFF"/>
                          </a:solidFill>
                        </a:rPr>
                        <a:t>林柏宜</a:t>
                      </a:r>
                      <a:endParaRPr lang="en-US" altLang="zh-TW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FFFF"/>
                          </a:solidFill>
                        </a:rPr>
                        <a:t>藝術生活 </a:t>
                      </a:r>
                      <a:r>
                        <a:rPr lang="en-US" altLang="zh-TW" sz="1600" dirty="0" smtClean="0">
                          <a:solidFill>
                            <a:srgbClr val="FFFFFF"/>
                          </a:solidFill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FFFF"/>
                          </a:solidFill>
                        </a:rPr>
                        <a:t>讀者服務組組長</a:t>
                      </a: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FFFF"/>
                          </a:solidFill>
                        </a:rPr>
                        <a:t>吳安芩</a:t>
                      </a:r>
                      <a:endParaRPr lang="en-US" altLang="zh-TW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82801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說竹</a:t>
            </a:r>
            <a:r>
              <a:rPr lang="zh-TW" altLang="en-US" dirty="0">
                <a:solidFill>
                  <a:srgbClr val="FFC000"/>
                </a:solidFill>
              </a:rPr>
              <a:t>中的故事 到 </a:t>
            </a:r>
            <a:r>
              <a:rPr lang="zh-TW" altLang="en-US" dirty="0"/>
              <a:t>認識竹</a:t>
            </a:r>
            <a:r>
              <a:rPr lang="zh-TW" altLang="en-US" dirty="0" smtClean="0"/>
              <a:t>塹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334" y="980728"/>
            <a:ext cx="3761822" cy="532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huangadan\Desktop\廣達創意教學獎\1411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43" y="980727"/>
            <a:ext cx="3451001" cy="22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501491" y="0"/>
            <a:ext cx="1474787" cy="1473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在地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pic>
        <p:nvPicPr>
          <p:cNvPr id="7" name="內容版面配置區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86" y="3545926"/>
            <a:ext cx="3420606" cy="266429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80" y="3545927"/>
            <a:ext cx="35545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28334"/>
            <a:ext cx="7499176" cy="1371600"/>
          </a:xfrm>
        </p:spPr>
        <p:txBody>
          <a:bodyPr/>
          <a:lstStyle/>
          <a:p>
            <a:r>
              <a:rPr lang="zh-TW" altLang="en-US" dirty="0"/>
              <a:t>說竹中的故事 </a:t>
            </a:r>
            <a:r>
              <a:rPr lang="zh-TW" altLang="en-US" dirty="0">
                <a:solidFill>
                  <a:srgbClr val="FFC000"/>
                </a:solidFill>
              </a:rPr>
              <a:t>到 認識竹</a:t>
            </a:r>
            <a:r>
              <a:rPr lang="zh-TW" altLang="en-US" dirty="0" smtClean="0">
                <a:solidFill>
                  <a:srgbClr val="FFC000"/>
                </a:solidFill>
              </a:rPr>
              <a:t>塹</a:t>
            </a:r>
            <a:endParaRPr lang="zh-TW" altLang="zh-TW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24580" name="Picture 4" descr="DSC006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67207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陳進 027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351" y="1268760"/>
            <a:ext cx="32001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524328" y="13421"/>
            <a:ext cx="1474787" cy="1473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2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歷史性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96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99176" cy="1371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FF"/>
                </a:solidFill>
              </a:rPr>
              <a:t>說竹中的故事 到 </a:t>
            </a:r>
            <a:r>
              <a:rPr lang="zh-TW" altLang="en-US" dirty="0" smtClean="0">
                <a:solidFill>
                  <a:srgbClr val="FFC000"/>
                </a:solidFill>
              </a:rPr>
              <a:t>認識竹塹</a:t>
            </a:r>
            <a:endParaRPr lang="en-US" altLang="zh-TW" sz="2800" dirty="0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524328" y="102611"/>
            <a:ext cx="1474787" cy="14732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延續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563586"/>
            <a:ext cx="1984409" cy="280151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89" y="1575811"/>
            <a:ext cx="1931051" cy="2789294"/>
          </a:xfrm>
          <a:prstGeom prst="rect">
            <a:avLst/>
          </a:prstGeom>
        </p:spPr>
      </p:pic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520984" y="1609885"/>
            <a:ext cx="1474787" cy="1473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2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歷史性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89" y="4581128"/>
            <a:ext cx="2468847" cy="1872209"/>
          </a:xfrm>
          <a:prstGeom prst="rect">
            <a:avLst/>
          </a:prstGeom>
        </p:spPr>
      </p:pic>
      <p:pic>
        <p:nvPicPr>
          <p:cNvPr id="16" name="內容版面配置區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16" y="4599508"/>
            <a:ext cx="2472657" cy="1853829"/>
          </a:xfrm>
        </p:spPr>
      </p:pic>
      <p:pic>
        <p:nvPicPr>
          <p:cNvPr id="17" name="Picture 2" descr="E:\照片\Nikon\北門老街拆\DSCN11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762" y="4569834"/>
            <a:ext cx="2557661" cy="19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736114" y="1609884"/>
            <a:ext cx="27277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FFFF"/>
                </a:solidFill>
              </a:rPr>
              <a:t>思考：</a:t>
            </a:r>
            <a:r>
              <a:rPr lang="en-US" altLang="zh-TW" sz="2800" dirty="0">
                <a:solidFill>
                  <a:srgbClr val="FFFFFF"/>
                </a:solidFill>
              </a:rPr>
              <a:t/>
            </a:r>
            <a:br>
              <a:rPr lang="en-US" altLang="zh-TW" sz="2800" dirty="0">
                <a:solidFill>
                  <a:srgbClr val="FFFFFF"/>
                </a:solidFill>
              </a:rPr>
            </a:br>
            <a:r>
              <a:rPr lang="zh-TW" altLang="en-US" sz="2800" dirty="0">
                <a:solidFill>
                  <a:srgbClr val="FFFFFF"/>
                </a:solidFill>
              </a:rPr>
              <a:t>消失的新竹地景：</a:t>
            </a:r>
            <a:r>
              <a:rPr lang="en-US" altLang="zh-TW" sz="2800" dirty="0">
                <a:solidFill>
                  <a:srgbClr val="FFFFFF"/>
                </a:solidFill>
              </a:rPr>
              <a:t/>
            </a:r>
            <a:br>
              <a:rPr lang="en-US" altLang="zh-TW" sz="2800" dirty="0">
                <a:solidFill>
                  <a:srgbClr val="FFFFFF"/>
                </a:solidFill>
              </a:rPr>
            </a:br>
            <a:r>
              <a:rPr lang="zh-TW" altLang="en-US" sz="2800" dirty="0">
                <a:solidFill>
                  <a:srgbClr val="FFFFFF"/>
                </a:solidFill>
              </a:rPr>
              <a:t>潛園、北門街</a:t>
            </a:r>
            <a:r>
              <a:rPr lang="en-US" altLang="zh-TW" sz="2800" dirty="0">
                <a:solidFill>
                  <a:srgbClr val="FFFFFF"/>
                </a:solidFill>
              </a:rPr>
              <a:t/>
            </a:r>
            <a:br>
              <a:rPr lang="en-US" altLang="zh-TW" sz="2800" dirty="0">
                <a:solidFill>
                  <a:srgbClr val="FFFFFF"/>
                </a:solidFill>
              </a:rPr>
            </a:br>
            <a:endParaRPr lang="en-US" altLang="zh-TW" sz="2800" dirty="0" smtClean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36114" y="3425765"/>
            <a:ext cx="4084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FFFF"/>
                </a:solidFill>
                <a:latin typeface="+mn-ea"/>
              </a:rPr>
              <a:t>Q</a:t>
            </a:r>
            <a:r>
              <a:rPr lang="zh-TW" altLang="en-US" sz="2800" dirty="0">
                <a:solidFill>
                  <a:srgbClr val="FFFFFF"/>
                </a:solidFill>
              </a:rPr>
              <a:t>我們想要怎樣的未來呢</a:t>
            </a:r>
            <a:r>
              <a:rPr lang="en-US" altLang="zh-TW" sz="2800" dirty="0">
                <a:solidFill>
                  <a:srgbClr val="FFFFFF"/>
                </a:solidFill>
              </a:rPr>
              <a:t>?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34430"/>
            <a:ext cx="7499176" cy="1371600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學生</a:t>
            </a:r>
            <a:r>
              <a:rPr lang="zh-TW" altLang="en-US" dirty="0" smtClean="0">
                <a:solidFill>
                  <a:srgbClr val="FFC000"/>
                </a:solidFill>
              </a:rPr>
              <a:t>作品：</a:t>
            </a:r>
            <a:r>
              <a:rPr lang="en-US" altLang="zh-TW" dirty="0" smtClean="0">
                <a:solidFill>
                  <a:srgbClr val="FFC000"/>
                </a:solidFill>
              </a:rPr>
              <a:t/>
            </a:r>
            <a:br>
              <a:rPr lang="en-US" altLang="zh-TW" dirty="0" smtClean="0">
                <a:solidFill>
                  <a:srgbClr val="FFC000"/>
                </a:solidFill>
              </a:rPr>
            </a:br>
            <a:r>
              <a:rPr lang="zh-TW" altLang="en-US" dirty="0" smtClean="0">
                <a:solidFill>
                  <a:srgbClr val="FFC000"/>
                </a:solidFill>
              </a:rPr>
              <a:t>清領時期的竹塹城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13108"/>
            <a:ext cx="5468359" cy="4104456"/>
          </a:xfr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571" y="4386124"/>
            <a:ext cx="2761832" cy="2064951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18" y="2204864"/>
            <a:ext cx="2749296" cy="2069190"/>
          </a:xfrm>
          <a:prstGeom prst="rect">
            <a:avLst/>
          </a:prstGeom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524328" y="0"/>
            <a:ext cx="1474787" cy="1473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2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歷史性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9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FF"/>
                </a:solidFill>
              </a:rPr>
              <a:t>說 竹中的故事 </a:t>
            </a:r>
            <a:r>
              <a:rPr lang="zh-TW" altLang="en-US" dirty="0">
                <a:solidFill>
                  <a:srgbClr val="FFC000"/>
                </a:solidFill>
              </a:rPr>
              <a:t>到 認識竹塹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03322"/>
            <a:ext cx="1475232" cy="222504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05064"/>
            <a:ext cx="2225040" cy="1475232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005064"/>
            <a:ext cx="2225040" cy="14752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594164"/>
            <a:ext cx="1475232" cy="22250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623892"/>
            <a:ext cx="3311112" cy="219531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772" y="3971215"/>
            <a:ext cx="2327146" cy="154293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772" y="3959019"/>
            <a:ext cx="2312308" cy="156623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55" y="3914981"/>
            <a:ext cx="2232248" cy="165431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53" y="1479756"/>
            <a:ext cx="73406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7481445" y="51096"/>
            <a:ext cx="1474787" cy="1473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行動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7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對話、</a:t>
            </a:r>
            <a:r>
              <a:rPr lang="zh-TW" altLang="en-US" dirty="0" smtClean="0">
                <a:solidFill>
                  <a:srgbClr val="FFC000"/>
                </a:solidFill>
              </a:rPr>
              <a:t>分享：導覽小尖兵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550553"/>
            <a:ext cx="2232248" cy="1486127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212288"/>
            <a:ext cx="2297582" cy="152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G:\照片\Nikon ~20141121\143NIKON\DSCN5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81" y="3163238"/>
            <a:ext cx="2225573" cy="16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207153"/>
            <a:ext cx="2376264" cy="15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487531" y="0"/>
            <a:ext cx="1474787" cy="1473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行動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pic>
        <p:nvPicPr>
          <p:cNvPr id="9" name="內容版面配置區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95" y="1527532"/>
            <a:ext cx="2271364" cy="145409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69454"/>
            <a:ext cx="2297582" cy="152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95" y="5013176"/>
            <a:ext cx="2271364" cy="1505946"/>
          </a:xfrm>
          <a:prstGeom prst="rect">
            <a:avLst/>
          </a:prstGeom>
        </p:spPr>
      </p:pic>
      <p:pic>
        <p:nvPicPr>
          <p:cNvPr id="12" name="內容版面配置區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409" y="4941168"/>
            <a:ext cx="2336648" cy="15492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530" y="5006022"/>
            <a:ext cx="2225040" cy="14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ytimg.com/vi/OSnT-dy-MaM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478181" cy="30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.ytimg.com/vi/EvMeyBfQd1k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4" y="782485"/>
            <a:ext cx="6976782" cy="523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.ytimg.com/vi/E7lzyUhoCsI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42848"/>
            <a:ext cx="6421686" cy="361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00" y="2455520"/>
            <a:ext cx="57198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452320" y="54332"/>
            <a:ext cx="1474787" cy="1473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行動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52320" y="1484784"/>
            <a:ext cx="17636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88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導覽達人</a:t>
            </a:r>
            <a:endParaRPr lang="zh-TW" altLang="en-US" sz="88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827584" y="3140968"/>
            <a:ext cx="2448272" cy="25781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2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:\DCIM\102NIKON\DSCN6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531059" y="2213552"/>
            <a:ext cx="4248471" cy="31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2372" y="332656"/>
            <a:ext cx="7499176" cy="1371600"/>
          </a:xfrm>
        </p:spPr>
        <p:txBody>
          <a:bodyPr/>
          <a:lstStyle/>
          <a:p>
            <a:r>
              <a:rPr lang="zh-TW" altLang="en-US" dirty="0"/>
              <a:t>學習</a:t>
            </a:r>
            <a:r>
              <a:rPr lang="zh-TW" altLang="en-US" dirty="0" smtClean="0"/>
              <a:t>單 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回饋</a:t>
            </a:r>
            <a:r>
              <a:rPr lang="zh-TW" altLang="en-US" dirty="0"/>
              <a:t>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620688"/>
            <a:ext cx="4297979" cy="60824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7464571" cy="9171911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4744"/>
            <a:ext cx="7633971" cy="6433930"/>
          </a:xfrm>
          <a:prstGeom prst="rect">
            <a:avLst/>
          </a:prstGeom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452320" y="54332"/>
            <a:ext cx="1474787" cy="1473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/>
            <a:r>
              <a:rPr kumimoji="1" lang="zh-TW" altLang="en-US" sz="32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行動</a:t>
            </a:r>
            <a:r>
              <a:rPr kumimoji="1" lang="zh-TW" altLang="en-US" sz="3200" b="1" dirty="0" smtClean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rPr>
              <a:t>性</a:t>
            </a:r>
            <a:endParaRPr kumimoji="1" lang="ko-KR" altLang="en-US" sz="3200" b="1" dirty="0">
              <a:solidFill>
                <a:srgbClr val="FFFFFF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27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省思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3"/>
            <a:ext cx="8784976" cy="374441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solidFill>
                  <a:srgbClr val="FFFFFF"/>
                </a:solidFill>
              </a:rPr>
              <a:t>一、本檔次</a:t>
            </a:r>
            <a:r>
              <a:rPr lang="zh-TW" altLang="zh-TW" dirty="0" smtClean="0">
                <a:solidFill>
                  <a:srgbClr val="FFFFFF"/>
                </a:solidFill>
              </a:rPr>
              <a:t>為</a:t>
            </a:r>
            <a:r>
              <a:rPr lang="zh-TW" altLang="zh-TW" dirty="0">
                <a:solidFill>
                  <a:srgbClr val="FFFFFF"/>
                </a:solidFill>
              </a:rPr>
              <a:t>圖書館行政團隊首次執行，籌備流程較為</a:t>
            </a:r>
            <a:r>
              <a:rPr lang="zh-TW" altLang="zh-TW" dirty="0" smtClean="0">
                <a:solidFill>
                  <a:srgbClr val="FFFFFF"/>
                </a:solidFill>
              </a:rPr>
              <a:t>生疏</a:t>
            </a:r>
            <a:endParaRPr lang="en-US" altLang="zh-TW" dirty="0">
              <a:solidFill>
                <a:srgbClr val="FFFFFF"/>
              </a:solidFill>
            </a:endParaRPr>
          </a:p>
          <a:p>
            <a:r>
              <a:rPr lang="zh-TW" altLang="en-US" dirty="0" smtClean="0">
                <a:solidFill>
                  <a:srgbClr val="FFFFFF"/>
                </a:solidFill>
              </a:rPr>
              <a:t>二、因</a:t>
            </a:r>
            <a:r>
              <a:rPr lang="zh-TW" altLang="en-US" dirty="0">
                <a:solidFill>
                  <a:srgbClr val="FFFFFF"/>
                </a:solidFill>
              </a:rPr>
              <a:t>高中學科專業度高，課程整合較為</a:t>
            </a:r>
            <a:r>
              <a:rPr lang="zh-TW" altLang="en-US" dirty="0" smtClean="0">
                <a:solidFill>
                  <a:srgbClr val="FFFFFF"/>
                </a:solidFill>
              </a:rPr>
              <a:t>不易</a:t>
            </a:r>
            <a:endParaRPr lang="en-US" altLang="zh-TW" dirty="0">
              <a:solidFill>
                <a:srgbClr val="FFFFFF"/>
              </a:solidFill>
            </a:endParaRPr>
          </a:p>
          <a:p>
            <a:r>
              <a:rPr lang="zh-TW" altLang="en-US" dirty="0" smtClean="0">
                <a:solidFill>
                  <a:srgbClr val="FFFFFF"/>
                </a:solidFill>
              </a:rPr>
              <a:t>三、</a:t>
            </a:r>
            <a:r>
              <a:rPr lang="zh-TW" altLang="en-US" dirty="0">
                <a:solidFill>
                  <a:srgbClr val="FFFFFF"/>
                </a:solidFill>
              </a:rPr>
              <a:t>現實的困境與突破：普通高中課程與</a:t>
            </a:r>
            <a:r>
              <a:rPr lang="zh-TW" altLang="en-US" dirty="0" smtClean="0">
                <a:solidFill>
                  <a:srgbClr val="FFFFFF"/>
                </a:solidFill>
              </a:rPr>
              <a:t>展覽主題搭配的差距</a:t>
            </a:r>
            <a:endParaRPr lang="en-US" altLang="zh-TW" dirty="0">
              <a:solidFill>
                <a:srgbClr val="FFFFFF"/>
              </a:solidFill>
            </a:endParaRPr>
          </a:p>
          <a:p>
            <a:r>
              <a:rPr lang="zh-TW" altLang="en-US" dirty="0" smtClean="0">
                <a:solidFill>
                  <a:srgbClr val="FFFFFF"/>
                </a:solidFill>
              </a:rPr>
              <a:t>四</a:t>
            </a:r>
            <a:r>
              <a:rPr lang="zh-TW" altLang="en-US" dirty="0">
                <a:solidFill>
                  <a:srgbClr val="FFFFFF"/>
                </a:solidFill>
              </a:rPr>
              <a:t>、主題規劃不因展期結束而結束，持續辦理活動，部分</a:t>
            </a:r>
            <a:endParaRPr lang="en-US" altLang="zh-TW" dirty="0">
              <a:solidFill>
                <a:srgbClr val="FFFFFF"/>
              </a:solidFill>
            </a:endParaRPr>
          </a:p>
          <a:p>
            <a:r>
              <a:rPr lang="zh-TW" altLang="en-US" dirty="0">
                <a:solidFill>
                  <a:srgbClr val="FFFFFF"/>
                </a:solidFill>
              </a:rPr>
              <a:t>        教案納入來年的實施內容</a:t>
            </a:r>
            <a:r>
              <a:rPr lang="zh-TW" altLang="en-US" dirty="0" smtClean="0">
                <a:solidFill>
                  <a:srgbClr val="FFFFFF"/>
                </a:solidFill>
              </a:rPr>
              <a:t>。</a:t>
            </a:r>
            <a:endParaRPr lang="en-US" altLang="zh-TW" dirty="0">
              <a:solidFill>
                <a:srgbClr val="FFFFFF"/>
              </a:solidFill>
            </a:endParaRPr>
          </a:p>
          <a:p>
            <a:r>
              <a:rPr lang="zh-TW" altLang="en-US" dirty="0" smtClean="0">
                <a:solidFill>
                  <a:srgbClr val="FFFFFF"/>
                </a:solidFill>
              </a:rPr>
              <a:t>五、以專題講座增加知性的深度與廣度</a:t>
            </a:r>
            <a:endParaRPr lang="en-US" altLang="zh-TW" dirty="0">
              <a:solidFill>
                <a:srgbClr val="FFFFFF"/>
              </a:solidFill>
            </a:endParaRPr>
          </a:p>
          <a:p>
            <a:r>
              <a:rPr lang="zh-TW" altLang="en-US" dirty="0" smtClean="0">
                <a:solidFill>
                  <a:srgbClr val="FFFFFF"/>
                </a:solidFill>
              </a:rPr>
              <a:t>六、扎根：培養在地的人文關懷、美學素養的多元接班人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r>
              <a:rPr lang="zh-TW" altLang="en-US" dirty="0">
                <a:solidFill>
                  <a:srgbClr val="FFFFFF"/>
                </a:solidFill>
              </a:rPr>
              <a:t> </a:t>
            </a:r>
            <a:r>
              <a:rPr lang="zh-TW" altLang="en-US" dirty="0" smtClean="0">
                <a:solidFill>
                  <a:srgbClr val="FFFFFF"/>
                </a:solidFill>
              </a:rPr>
              <a:t>      是我們的目標</a:t>
            </a:r>
            <a:r>
              <a:rPr lang="zh-TW" altLang="en-US" dirty="0">
                <a:solidFill>
                  <a:srgbClr val="FFFFFF"/>
                </a:solidFill>
              </a:rPr>
              <a:t>。</a:t>
            </a:r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4139952" y="1573519"/>
            <a:ext cx="5111750" cy="5257800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/>
              <a:t>我們希望培養</a:t>
            </a:r>
            <a:endParaRPr lang="en-US" altLang="zh-TW" sz="4000" dirty="0" smtClean="0"/>
          </a:p>
          <a:p>
            <a:r>
              <a:rPr lang="zh-TW" altLang="en-US" sz="2400" dirty="0" smtClean="0">
                <a:solidFill>
                  <a:srgbClr val="FFFFFF"/>
                </a:solidFill>
              </a:rPr>
              <a:t>冷靜的頭腦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2400" dirty="0" smtClean="0">
                <a:solidFill>
                  <a:srgbClr val="FFFFFF"/>
                </a:solidFill>
              </a:rPr>
              <a:t>好奇</a:t>
            </a:r>
            <a:r>
              <a:rPr lang="zh-TW" altLang="en-US" sz="2400" dirty="0">
                <a:solidFill>
                  <a:srgbClr val="FFFFFF"/>
                </a:solidFill>
              </a:rPr>
              <a:t>探索</a:t>
            </a:r>
            <a:r>
              <a:rPr lang="zh-TW" altLang="en-US" sz="2400" dirty="0" smtClean="0">
                <a:solidFill>
                  <a:srgbClr val="FFFFFF"/>
                </a:solidFill>
              </a:rPr>
              <a:t>的心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2400" dirty="0" smtClean="0">
                <a:solidFill>
                  <a:srgbClr val="FFFFFF"/>
                </a:solidFill>
              </a:rPr>
              <a:t>有感受的能力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2400" dirty="0" smtClean="0">
                <a:solidFill>
                  <a:srgbClr val="FFFFFF"/>
                </a:solidFill>
              </a:rPr>
              <a:t>具人文與社會關懷格局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2400" dirty="0">
                <a:solidFill>
                  <a:srgbClr val="FFFFFF"/>
                </a:solidFill>
              </a:rPr>
              <a:t>雙腿穩健</a:t>
            </a:r>
            <a:r>
              <a:rPr lang="zh-TW" altLang="en-US" sz="2400" dirty="0" smtClean="0">
                <a:solidFill>
                  <a:srgbClr val="FFFFFF"/>
                </a:solidFill>
              </a:rPr>
              <a:t>的站在土地上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2400" dirty="0" smtClean="0">
                <a:solidFill>
                  <a:srgbClr val="FFFFFF"/>
                </a:solidFill>
              </a:rPr>
              <a:t>擁有行動的力量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2400" dirty="0">
                <a:solidFill>
                  <a:srgbClr val="FFFFFF"/>
                </a:solidFill>
              </a:rPr>
              <a:t>也</a:t>
            </a:r>
            <a:r>
              <a:rPr lang="zh-TW" altLang="en-US" sz="2400" dirty="0" smtClean="0">
                <a:solidFill>
                  <a:srgbClr val="FFFFFF"/>
                </a:solidFill>
              </a:rPr>
              <a:t>願意給予付出的  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5400" dirty="0" smtClean="0"/>
              <a:t>竹中接班人</a:t>
            </a:r>
            <a:endParaRPr lang="en-US" altLang="zh-TW" sz="5400" dirty="0" smtClean="0"/>
          </a:p>
          <a:p>
            <a:endParaRPr lang="en-US" alt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00B0F0"/>
                </a:solidFill>
              </a:rPr>
              <a:t>謝謝聆聽</a:t>
            </a:r>
            <a:r>
              <a:rPr lang="zh-TW" altLang="en-US" sz="4800" dirty="0">
                <a:solidFill>
                  <a:srgbClr val="00B0F0"/>
                </a:solidFill>
              </a:rPr>
              <a:t> </a:t>
            </a:r>
            <a:r>
              <a:rPr lang="zh-TW" altLang="en-US" sz="4800" dirty="0" smtClean="0">
                <a:solidFill>
                  <a:srgbClr val="00B0F0"/>
                </a:solidFill>
              </a:rPr>
              <a:t>   敬請</a:t>
            </a:r>
            <a:r>
              <a:rPr lang="zh-TW" altLang="en-US" sz="4800" dirty="0">
                <a:solidFill>
                  <a:srgbClr val="00B0F0"/>
                </a:solidFill>
              </a:rPr>
              <a:t>指教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30" y="2420888"/>
            <a:ext cx="3972702" cy="26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</a:t>
            </a:r>
            <a:r>
              <a:rPr lang="zh-TW" altLang="en-US" dirty="0"/>
              <a:t>與策展架構</a:t>
            </a:r>
            <a:r>
              <a:rPr lang="zh-TW" altLang="en-US" dirty="0" smtClean="0"/>
              <a:t>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400" dirty="0"/>
              <a:t> </a:t>
            </a:r>
            <a:r>
              <a:rPr lang="zh-TW" altLang="en-US" sz="2400" dirty="0" smtClean="0"/>
              <a:t>           學科部分：美術＋歷史</a:t>
            </a:r>
            <a:endParaRPr lang="zh-TW" altLang="en-US" dirty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8695079" cy="372383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401" y="5877272"/>
            <a:ext cx="34020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58808">
            <a:off x="1732522" y="4447955"/>
            <a:ext cx="1528511" cy="180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4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99176" cy="1371600"/>
          </a:xfrm>
        </p:spPr>
        <p:txBody>
          <a:bodyPr/>
          <a:lstStyle/>
          <a:p>
            <a:r>
              <a:rPr lang="zh-TW" altLang="en-US" sz="6600" dirty="0" smtClean="0"/>
              <a:t>步驟</a:t>
            </a:r>
            <a:endParaRPr lang="zh-TW" altLang="en-US" sz="6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372271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2483768" y="7647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rgbClr val="FFFFFF"/>
                </a:solidFill>
              </a:rPr>
              <a:t>對過去美好的認識，對現況的省思</a:t>
            </a:r>
            <a:r>
              <a:rPr lang="zh-TW" altLang="en-US" sz="2800" b="1" dirty="0" smtClean="0">
                <a:solidFill>
                  <a:srgbClr val="FFFFFF"/>
                </a:solidFill>
              </a:rPr>
              <a:t>，面對未來的能力</a:t>
            </a:r>
            <a:endParaRPr lang="zh-TW" alt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63688" y="508518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FF"/>
                </a:solidFill>
              </a:rPr>
              <a:t>從做中學</a:t>
            </a:r>
            <a:endParaRPr lang="zh-TW" altLang="en-U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975" y="308008"/>
            <a:ext cx="7499176" cy="1371600"/>
          </a:xfrm>
        </p:spPr>
        <p:txBody>
          <a:bodyPr/>
          <a:lstStyle/>
          <a:p>
            <a:r>
              <a:rPr lang="zh-TW" altLang="en-US" sz="7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72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sz="7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72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少年</a:t>
            </a:r>
            <a:endParaRPr lang="zh-TW" altLang="en-US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52432" y="4921423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solidFill>
                  <a:srgbClr val="FFFFFF"/>
                </a:solidFill>
                <a:ea typeface="華康瘦金體(P)" pitchFamily="2" charset="-120"/>
              </a:rPr>
              <a:t>陳</a:t>
            </a:r>
            <a:r>
              <a:rPr lang="zh-TW" altLang="en-US" sz="1400" b="1" dirty="0" smtClean="0">
                <a:solidFill>
                  <a:srgbClr val="FFFFFF"/>
                </a:solidFill>
                <a:ea typeface="華康瘦金體(P)" pitchFamily="2" charset="-120"/>
              </a:rPr>
              <a:t>進 </a:t>
            </a:r>
            <a:r>
              <a:rPr lang="en-US" altLang="zh-TW" sz="1400" b="1" dirty="0" smtClean="0">
                <a:solidFill>
                  <a:srgbClr val="FFFFFF"/>
                </a:solidFill>
                <a:ea typeface="華康瘦金體(P)" pitchFamily="2" charset="-120"/>
              </a:rPr>
              <a:t>1907-1998</a:t>
            </a:r>
            <a:endParaRPr lang="en-US" altLang="zh-TW" sz="1400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0375" y="1892969"/>
            <a:ext cx="2031325" cy="51292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/>
            <a:r>
              <a:rPr lang="zh-TW" altLang="en-US" sz="12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時代</a:t>
            </a:r>
            <a:endParaRPr lang="zh-TW" altLang="en-US" sz="12000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69875" y="7937"/>
            <a:ext cx="2031325" cy="7478970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lvl="0"/>
            <a:r>
              <a:rPr lang="zh-TW" altLang="en-US" sz="12000" b="1" dirty="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    </a:t>
            </a:r>
            <a:r>
              <a:rPr lang="zh-TW" altLang="en-US" sz="12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人物</a:t>
            </a:r>
            <a:endParaRPr lang="zh-TW" altLang="en-US" sz="12000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88905" y="0"/>
            <a:ext cx="2031325" cy="7478970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lvl="0"/>
            <a:r>
              <a:rPr lang="zh-TW" altLang="en-US" sz="12000" b="1" dirty="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    </a:t>
            </a:r>
            <a:r>
              <a:rPr lang="zh-TW" altLang="en-US" sz="12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作品</a:t>
            </a:r>
            <a:endParaRPr lang="zh-TW" altLang="en-US" sz="12000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5" name="內容版面配置區 10" descr="畫面剪輯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436" y="2037581"/>
            <a:ext cx="1993008" cy="947863"/>
          </a:xfrm>
          <a:prstGeom prst="rect">
            <a:avLst/>
          </a:prstGeom>
        </p:spPr>
      </p:pic>
      <p:pic>
        <p:nvPicPr>
          <p:cNvPr id="16" name="內容版面配置區 6" descr="畫面剪輯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59" y="4584468"/>
            <a:ext cx="1429142" cy="2201795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922561" y="5193545"/>
            <a:ext cx="1416601" cy="1374756"/>
            <a:chOff x="3731742" y="5229200"/>
            <a:chExt cx="1643448" cy="14592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742" y="5229200"/>
              <a:ext cx="1643448" cy="1459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742" y="5229200"/>
              <a:ext cx="298295" cy="84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3840127" y="3431115"/>
            <a:ext cx="1416601" cy="1484784"/>
            <a:chOff x="3707904" y="3573016"/>
            <a:chExt cx="1581831" cy="148478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580951"/>
              <a:ext cx="1568311" cy="147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173" y="3573016"/>
              <a:ext cx="330562" cy="49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矩形 25"/>
          <p:cNvSpPr/>
          <p:nvPr/>
        </p:nvSpPr>
        <p:spPr>
          <a:xfrm>
            <a:off x="3720853" y="3136710"/>
            <a:ext cx="1629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solidFill>
                  <a:srgbClr val="FFFFFF"/>
                </a:solidFill>
                <a:ea typeface="華康瘦金體(P)" pitchFamily="2" charset="-120"/>
              </a:rPr>
              <a:t>林玉山</a:t>
            </a:r>
            <a:r>
              <a:rPr lang="en-US" altLang="zh-TW" sz="1400" b="1" dirty="0">
                <a:solidFill>
                  <a:srgbClr val="FFFFFF"/>
                </a:solidFill>
              </a:rPr>
              <a:t>1907--2004</a:t>
            </a:r>
          </a:p>
        </p:txBody>
      </p:sp>
      <p:sp>
        <p:nvSpPr>
          <p:cNvPr id="27" name="矩形 26"/>
          <p:cNvSpPr/>
          <p:nvPr/>
        </p:nvSpPr>
        <p:spPr>
          <a:xfrm>
            <a:off x="3781169" y="6568301"/>
            <a:ext cx="1636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solidFill>
                  <a:srgbClr val="FFFFFF"/>
                </a:solidFill>
                <a:ea typeface="華康瘦金體(P)" pitchFamily="2" charset="-120"/>
              </a:rPr>
              <a:t>郭雪湖</a:t>
            </a:r>
            <a:r>
              <a:rPr lang="en-US" altLang="zh-TW" sz="1400" b="1" dirty="0" smtClean="0">
                <a:solidFill>
                  <a:srgbClr val="FFFFFF"/>
                </a:solidFill>
              </a:rPr>
              <a:t>1908--2012</a:t>
            </a:r>
            <a:endParaRPr lang="en-US" altLang="zh-TW" sz="1400" b="1" dirty="0">
              <a:solidFill>
                <a:srgbClr val="FFFFFF"/>
              </a:solidFill>
            </a:endParaRPr>
          </a:p>
        </p:txBody>
      </p:sp>
      <p:sp>
        <p:nvSpPr>
          <p:cNvPr id="28" name="AutoShape 2" descr="「陳進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AutoShape 4" descr="「陳進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8" name="Picture 6" descr="http://vr.theatre.ntu.edu.tw/fineart/painter-tw/chenchin/chenchin-07x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341" y="3136710"/>
            <a:ext cx="1933198" cy="13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87916" y="2511513"/>
            <a:ext cx="357020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dirty="0" smtClean="0"/>
          </a:p>
          <a:p>
            <a:r>
              <a:rPr lang="en-US" altLang="zh-TW" sz="2400" b="1" dirty="0" smtClean="0">
                <a:solidFill>
                  <a:srgbClr val="FFFFFF"/>
                </a:solidFill>
              </a:rPr>
              <a:t>1920</a:t>
            </a:r>
            <a:r>
              <a:rPr lang="zh-TW" altLang="en-US" sz="2400" b="1" dirty="0" smtClean="0">
                <a:solidFill>
                  <a:srgbClr val="FFFFFF"/>
                </a:solidFill>
              </a:rPr>
              <a:t>年代，</a:t>
            </a:r>
            <a:endParaRPr lang="en-US" altLang="zh-TW" sz="2400" b="1" dirty="0" smtClean="0">
              <a:solidFill>
                <a:srgbClr val="FFFFFF"/>
              </a:solidFill>
            </a:endParaRPr>
          </a:p>
          <a:p>
            <a:r>
              <a:rPr lang="zh-TW" altLang="en-US" sz="2400" b="1" dirty="0" smtClean="0">
                <a:solidFill>
                  <a:srgbClr val="FFFFFF"/>
                </a:solidFill>
              </a:rPr>
              <a:t>台灣邁入近代化，</a:t>
            </a:r>
            <a:endParaRPr lang="en-US" altLang="zh-TW" sz="2400" b="1" dirty="0" smtClean="0">
              <a:solidFill>
                <a:srgbClr val="FFFFFF"/>
              </a:solidFill>
            </a:endParaRPr>
          </a:p>
          <a:p>
            <a:r>
              <a:rPr lang="zh-TW" altLang="en-US" sz="2400" b="1" dirty="0" smtClean="0">
                <a:solidFill>
                  <a:srgbClr val="FFFFFF"/>
                </a:solidFill>
              </a:rPr>
              <a:t>新</a:t>
            </a:r>
            <a:r>
              <a:rPr lang="zh-TW" altLang="en-US" sz="2400" b="1" dirty="0">
                <a:solidFill>
                  <a:srgbClr val="FFFFFF"/>
                </a:solidFill>
              </a:rPr>
              <a:t>舊交替的</a:t>
            </a:r>
            <a:r>
              <a:rPr lang="zh-TW" altLang="en-US" sz="2400" b="1" dirty="0" smtClean="0">
                <a:solidFill>
                  <a:srgbClr val="FFFFFF"/>
                </a:solidFill>
              </a:rPr>
              <a:t>時代，</a:t>
            </a:r>
            <a:endParaRPr lang="en-US" altLang="zh-TW" sz="2400" b="1" dirty="0" smtClean="0">
              <a:solidFill>
                <a:srgbClr val="FFFFFF"/>
              </a:solidFill>
            </a:endParaRPr>
          </a:p>
          <a:p>
            <a:r>
              <a:rPr lang="zh-TW" altLang="en-US" sz="2400" b="1" dirty="0" smtClean="0">
                <a:solidFill>
                  <a:srgbClr val="FFFFFF"/>
                </a:solidFill>
              </a:rPr>
              <a:t>縱貫鐵路形成一日生活圈</a:t>
            </a:r>
            <a:endParaRPr lang="en-US" altLang="zh-TW" sz="2400" b="1" dirty="0" smtClean="0">
              <a:solidFill>
                <a:srgbClr val="FFFFFF"/>
              </a:solidFill>
            </a:endParaRPr>
          </a:p>
          <a:p>
            <a:r>
              <a:rPr lang="zh-TW" altLang="en-US" sz="2400" b="1" dirty="0" smtClean="0">
                <a:solidFill>
                  <a:srgbClr val="FFFFFF"/>
                </a:solidFill>
              </a:rPr>
              <a:t>出現受新式教育的新世代</a:t>
            </a:r>
            <a:endParaRPr lang="en-US" altLang="zh-TW" sz="2400" b="1" dirty="0" smtClean="0">
              <a:solidFill>
                <a:srgbClr val="FFFFFF"/>
              </a:solidFill>
            </a:endParaRPr>
          </a:p>
          <a:p>
            <a:r>
              <a:rPr lang="zh-TW" altLang="en-US" sz="2400" b="1" dirty="0" smtClean="0">
                <a:solidFill>
                  <a:srgbClr val="FFFFFF"/>
                </a:solidFill>
              </a:rPr>
              <a:t>各地開始出現了中</a:t>
            </a:r>
            <a:r>
              <a:rPr lang="zh-TW" altLang="en-US" sz="2400" b="1" dirty="0">
                <a:solidFill>
                  <a:srgbClr val="FFFFFF"/>
                </a:solidFill>
              </a:rPr>
              <a:t>學校</a:t>
            </a:r>
            <a:endParaRPr lang="en-US" altLang="zh-TW" sz="2400" b="1" dirty="0">
              <a:solidFill>
                <a:srgbClr val="FFFFFF"/>
              </a:solidFill>
            </a:endParaRPr>
          </a:p>
          <a:p>
            <a:r>
              <a:rPr lang="zh-TW" altLang="en-US" sz="2400" b="1" dirty="0">
                <a:solidFill>
                  <a:srgbClr val="FFFFFF"/>
                </a:solidFill>
              </a:rPr>
              <a:t>生活較為富裕安定的時代</a:t>
            </a:r>
            <a:endParaRPr lang="en-US" altLang="zh-TW" sz="2400" b="1" dirty="0">
              <a:solidFill>
                <a:srgbClr val="FFFFFF"/>
              </a:solidFill>
            </a:endParaRPr>
          </a:p>
          <a:p>
            <a:r>
              <a:rPr lang="zh-TW" altLang="en-US" sz="2400" b="1" dirty="0" smtClean="0">
                <a:solidFill>
                  <a:srgbClr val="FFFFFF"/>
                </a:solidFill>
              </a:rPr>
              <a:t>從武裝抗日走向文化抗日</a:t>
            </a:r>
            <a:endParaRPr lang="en-US" altLang="zh-TW" sz="2400" b="1" dirty="0" smtClean="0">
              <a:solidFill>
                <a:srgbClr val="FFFFFF"/>
              </a:solidFill>
            </a:endParaRPr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9989" y="1993784"/>
            <a:ext cx="1413011" cy="118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372" y="2025338"/>
            <a:ext cx="314767" cy="6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2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76470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單元一：</a:t>
            </a:r>
            <a:r>
              <a:rPr lang="zh-TW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失去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距離之後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5616" y="2780928"/>
            <a:ext cx="57294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星座</a:t>
            </a:r>
            <a:r>
              <a:rPr lang="zh-TW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的神話與藝術</a:t>
            </a:r>
          </a:p>
          <a:p>
            <a:pPr lvl="0"/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  <a:r>
              <a:rPr lang="zh-TW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空間座標相互關係</a:t>
            </a:r>
          </a:p>
          <a:p>
            <a:pPr lvl="0"/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zh-TW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資訊與如何定位</a:t>
            </a:r>
          </a:p>
          <a:p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繁簡造成的錯覺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12675" y="-30393"/>
            <a:ext cx="2031325" cy="7478970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lvl="0"/>
            <a:r>
              <a:rPr lang="zh-TW" altLang="en-US" sz="12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   家鄉</a:t>
            </a:r>
            <a:endParaRPr lang="zh-TW" altLang="en-US" sz="12000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355726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 smtClean="0">
                <a:solidFill>
                  <a:srgbClr val="FFFFFF"/>
                </a:solidFill>
              </a:rPr>
              <a:t>以</a:t>
            </a:r>
            <a:r>
              <a:rPr lang="zh-TW" altLang="zh-TW" sz="2400" dirty="0">
                <a:solidFill>
                  <a:srgbClr val="FFFFFF"/>
                </a:solidFill>
              </a:rPr>
              <a:t>「家鄉」為關鍵，與「文學與創意」課程</a:t>
            </a:r>
            <a:r>
              <a:rPr lang="zh-TW" altLang="zh-TW" sz="2400" dirty="0" smtClean="0">
                <a:solidFill>
                  <a:srgbClr val="FFFFFF"/>
                </a:solidFill>
              </a:rPr>
              <a:t>結合</a:t>
            </a:r>
            <a:r>
              <a:rPr lang="zh-TW" altLang="en-US" sz="2400" dirty="0">
                <a:solidFill>
                  <a:srgbClr val="FFFFFF"/>
                </a:solidFill>
              </a:rPr>
              <a:t>。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2400" dirty="0" smtClean="0">
                <a:solidFill>
                  <a:srgbClr val="FFFFFF"/>
                </a:solidFill>
              </a:rPr>
              <a:t>竹中創校</a:t>
            </a:r>
            <a:r>
              <a:rPr lang="en-US" altLang="zh-TW" sz="2400" dirty="0" smtClean="0">
                <a:solidFill>
                  <a:srgbClr val="FFFFFF"/>
                </a:solidFill>
              </a:rPr>
              <a:t>92</a:t>
            </a:r>
            <a:r>
              <a:rPr lang="zh-TW" altLang="en-US" sz="2400" dirty="0" smtClean="0">
                <a:solidFill>
                  <a:srgbClr val="FFFFFF"/>
                </a:solidFill>
              </a:rPr>
              <a:t>年有精彩的校友故事與美麗的校園風景，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en-US" sz="2400" dirty="0" smtClean="0">
                <a:solidFill>
                  <a:srgbClr val="FFFFFF"/>
                </a:solidFill>
              </a:rPr>
              <a:t>有</a:t>
            </a:r>
            <a:r>
              <a:rPr lang="zh-TW" altLang="zh-TW" sz="2400" dirty="0" smtClean="0">
                <a:solidFill>
                  <a:srgbClr val="FFFFFF"/>
                </a:solidFill>
              </a:rPr>
              <a:t>訪問</a:t>
            </a:r>
            <a:r>
              <a:rPr lang="zh-TW" altLang="zh-TW" sz="2400" dirty="0">
                <a:solidFill>
                  <a:srgbClr val="FFFFFF"/>
                </a:solidFill>
              </a:rPr>
              <a:t>校友的</a:t>
            </a:r>
            <a:r>
              <a:rPr lang="zh-TW" altLang="zh-TW" sz="2400" b="1" dirty="0">
                <a:solidFill>
                  <a:srgbClr val="FFFFFF"/>
                </a:solidFill>
              </a:rPr>
              <a:t>「說竹中的故事</a:t>
            </a:r>
            <a:r>
              <a:rPr lang="zh-TW" altLang="zh-TW" sz="2400" dirty="0">
                <a:solidFill>
                  <a:srgbClr val="FFFFFF"/>
                </a:solidFill>
              </a:rPr>
              <a:t>」</a:t>
            </a:r>
            <a:r>
              <a:rPr lang="zh-TW" altLang="zh-TW" sz="2400" dirty="0" smtClean="0">
                <a:solidFill>
                  <a:srgbClr val="FFFFFF"/>
                </a:solidFill>
              </a:rPr>
              <a:t>，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zh-TW" sz="2400" dirty="0" smtClean="0">
                <a:solidFill>
                  <a:srgbClr val="FFFFFF"/>
                </a:solidFill>
              </a:rPr>
              <a:t>以</a:t>
            </a:r>
            <a:r>
              <a:rPr lang="zh-TW" altLang="zh-TW" sz="2400" dirty="0">
                <a:solidFill>
                  <a:srgbClr val="FFFFFF"/>
                </a:solidFill>
              </a:rPr>
              <a:t>校園空間為主題的微電影創作</a:t>
            </a:r>
            <a:r>
              <a:rPr lang="zh-TW" altLang="zh-TW" sz="2400" b="1" dirty="0">
                <a:solidFill>
                  <a:srgbClr val="FFFFFF"/>
                </a:solidFill>
              </a:rPr>
              <a:t>「竹中四季</a:t>
            </a:r>
            <a:r>
              <a:rPr lang="zh-TW" altLang="zh-TW" sz="2400" b="1" dirty="0" smtClean="0">
                <a:solidFill>
                  <a:srgbClr val="FFFFFF"/>
                </a:solidFill>
              </a:rPr>
              <a:t>」</a:t>
            </a:r>
            <a:r>
              <a:rPr lang="zh-TW" altLang="en-US" sz="2400" b="1" dirty="0" smtClean="0">
                <a:solidFill>
                  <a:srgbClr val="FFFFFF"/>
                </a:solidFill>
              </a:rPr>
              <a:t>、「日光顯影」</a:t>
            </a:r>
            <a:r>
              <a:rPr lang="zh-TW" altLang="zh-TW" sz="2400" dirty="0" smtClean="0">
                <a:solidFill>
                  <a:srgbClr val="FFFFFF"/>
                </a:solidFill>
              </a:rPr>
              <a:t>，</a:t>
            </a:r>
            <a:r>
              <a:rPr lang="zh-TW" altLang="zh-TW" sz="2400" dirty="0">
                <a:solidFill>
                  <a:srgbClr val="FFFFFF"/>
                </a:solidFill>
              </a:rPr>
              <a:t>讓學生與竹中的</a:t>
            </a:r>
            <a:r>
              <a:rPr lang="zh-TW" altLang="zh-TW" sz="2400" dirty="0" smtClean="0">
                <a:solidFill>
                  <a:srgbClr val="FFFFFF"/>
                </a:solidFill>
              </a:rPr>
              <a:t>歷史</a:t>
            </a:r>
            <a:r>
              <a:rPr lang="zh-TW" altLang="en-US" sz="2400" dirty="0">
                <a:solidFill>
                  <a:srgbClr val="FFFFFF"/>
                </a:solidFill>
              </a:rPr>
              <a:t>、</a:t>
            </a:r>
            <a:r>
              <a:rPr lang="zh-TW" altLang="zh-TW" sz="2400" dirty="0" smtClean="0">
                <a:solidFill>
                  <a:srgbClr val="FFFFFF"/>
                </a:solidFill>
              </a:rPr>
              <a:t>生活</a:t>
            </a:r>
            <a:r>
              <a:rPr lang="zh-TW" altLang="zh-TW" sz="2400" dirty="0">
                <a:solidFill>
                  <a:srgbClr val="FFFFFF"/>
                </a:solidFill>
              </a:rPr>
              <a:t>環境連結</a:t>
            </a:r>
            <a:r>
              <a:rPr lang="zh-TW" altLang="zh-TW" sz="2400" dirty="0" smtClean="0">
                <a:solidFill>
                  <a:srgbClr val="FFFFFF"/>
                </a:solidFill>
              </a:rPr>
              <a:t>。</a:t>
            </a:r>
            <a:endParaRPr lang="en-US" altLang="zh-TW" sz="2400" dirty="0" smtClean="0">
              <a:solidFill>
                <a:srgbClr val="FFFFFF"/>
              </a:solidFill>
            </a:endParaRPr>
          </a:p>
          <a:p>
            <a:r>
              <a:rPr lang="zh-TW" altLang="zh-TW" sz="2400" dirty="0" smtClean="0">
                <a:solidFill>
                  <a:srgbClr val="FFFFFF"/>
                </a:solidFill>
              </a:rPr>
              <a:t>進一步</a:t>
            </a:r>
            <a:r>
              <a:rPr lang="zh-TW" altLang="zh-TW" sz="2400" dirty="0">
                <a:solidFill>
                  <a:srgbClr val="FFFFFF"/>
                </a:solidFill>
              </a:rPr>
              <a:t>擴大到</a:t>
            </a:r>
            <a:r>
              <a:rPr lang="zh-TW" altLang="zh-TW" sz="2400" b="1" dirty="0">
                <a:solidFill>
                  <a:srgbClr val="FFFFFF"/>
                </a:solidFill>
              </a:rPr>
              <a:t>新竹文史的認識與反思</a:t>
            </a:r>
            <a:r>
              <a:rPr lang="zh-TW" altLang="zh-TW" sz="2400" dirty="0">
                <a:solidFill>
                  <a:srgbClr val="FFFFFF"/>
                </a:solidFill>
              </a:rPr>
              <a:t>，認識自己與土地的關連為何</a:t>
            </a:r>
            <a:r>
              <a:rPr lang="zh-TW" altLang="zh-TW" sz="2400" dirty="0" smtClean="0">
                <a:solidFill>
                  <a:srgbClr val="FFFFFF"/>
                </a:solidFill>
              </a:rPr>
              <a:t>？就是「家鄉的故事：從關照他人到反思自己」的主題</a:t>
            </a:r>
            <a:r>
              <a:rPr lang="zh-TW" altLang="zh-TW" sz="3200" dirty="0" smtClean="0">
                <a:solidFill>
                  <a:srgbClr val="FFFFFF"/>
                </a:solidFill>
              </a:rPr>
              <a:t>。</a:t>
            </a:r>
            <a:endParaRPr lang="zh-TW" altLang="en-US" sz="320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620688"/>
            <a:ext cx="6030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FFC000"/>
                </a:solidFill>
              </a:rPr>
              <a:t>竹中→竹塹</a:t>
            </a:r>
            <a:r>
              <a:rPr lang="zh-TW" altLang="zh-TW" sz="2400" dirty="0">
                <a:solidFill>
                  <a:srgbClr val="FFC000"/>
                </a:solidFill>
              </a:rPr>
              <a:t>從生活出發的</a:t>
            </a:r>
            <a:r>
              <a:rPr lang="zh-TW" altLang="en-US" sz="2400" dirty="0">
                <a:solidFill>
                  <a:srgbClr val="FFC000"/>
                </a:solidFill>
              </a:rPr>
              <a:t>土地</a:t>
            </a:r>
            <a:r>
              <a:rPr lang="zh-TW" altLang="zh-TW" sz="2400" dirty="0" smtClean="0">
                <a:solidFill>
                  <a:srgbClr val="FFC000"/>
                </a:solidFill>
              </a:rPr>
              <a:t>關懷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pic>
        <p:nvPicPr>
          <p:cNvPr id="9" name="Picture 2" descr="http://www.alumni.hchs.hc.edu.tw/magazine/NSelfsh-A-Love/0-1hom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127" y="4450254"/>
            <a:ext cx="1500834" cy="20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300" y="4469084"/>
            <a:ext cx="2834403" cy="18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638" y="4539455"/>
            <a:ext cx="1346850" cy="190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3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1538753" y="2590589"/>
            <a:ext cx="5689600" cy="1976438"/>
          </a:xfrm>
          <a:prstGeom prst="ellipse">
            <a:avLst/>
          </a:prstGeom>
          <a:solidFill>
            <a:srgbClr val="CD9D85"/>
          </a:solidFill>
          <a:ln>
            <a:noFill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D9D85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37892" name="Arc 4"/>
          <p:cNvSpPr>
            <a:spLocks/>
          </p:cNvSpPr>
          <p:nvPr/>
        </p:nvSpPr>
        <p:spPr bwMode="auto">
          <a:xfrm rot="10800000">
            <a:off x="3284538" y="2255838"/>
            <a:ext cx="4770437" cy="2592387"/>
          </a:xfrm>
          <a:custGeom>
            <a:avLst/>
            <a:gdLst>
              <a:gd name="G0" fmla="+- 21600 0 0"/>
              <a:gd name="G1" fmla="+- 15476 0 0"/>
              <a:gd name="G2" fmla="+- 21600 0 0"/>
              <a:gd name="T0" fmla="*/ 28936 w 28936"/>
              <a:gd name="T1" fmla="*/ 35792 h 37076"/>
              <a:gd name="T2" fmla="*/ 6532 w 28936"/>
              <a:gd name="T3" fmla="*/ 0 h 37076"/>
              <a:gd name="T4" fmla="*/ 21600 w 28936"/>
              <a:gd name="T5" fmla="*/ 15476 h 37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36" h="37076" fill="none" extrusionOk="0">
                <a:moveTo>
                  <a:pt x="28936" y="35792"/>
                </a:moveTo>
                <a:cubicBezTo>
                  <a:pt x="26583" y="36641"/>
                  <a:pt x="24101" y="37075"/>
                  <a:pt x="21600" y="37076"/>
                </a:cubicBezTo>
                <a:cubicBezTo>
                  <a:pt x="9670" y="37076"/>
                  <a:pt x="0" y="27405"/>
                  <a:pt x="0" y="15476"/>
                </a:cubicBezTo>
                <a:cubicBezTo>
                  <a:pt x="-1" y="9647"/>
                  <a:pt x="2355" y="4065"/>
                  <a:pt x="6531" y="-1"/>
                </a:cubicBezTo>
              </a:path>
              <a:path w="28936" h="37076" stroke="0" extrusionOk="0">
                <a:moveTo>
                  <a:pt x="28936" y="35792"/>
                </a:moveTo>
                <a:cubicBezTo>
                  <a:pt x="26583" y="36641"/>
                  <a:pt x="24101" y="37075"/>
                  <a:pt x="21600" y="37076"/>
                </a:cubicBezTo>
                <a:cubicBezTo>
                  <a:pt x="9670" y="37076"/>
                  <a:pt x="0" y="27405"/>
                  <a:pt x="0" y="15476"/>
                </a:cubicBezTo>
                <a:cubicBezTo>
                  <a:pt x="-1" y="9647"/>
                  <a:pt x="2355" y="4065"/>
                  <a:pt x="6531" y="-1"/>
                </a:cubicBezTo>
                <a:lnTo>
                  <a:pt x="21600" y="15476"/>
                </a:lnTo>
                <a:close/>
              </a:path>
            </a:pathLst>
          </a:custGeom>
          <a:solidFill>
            <a:srgbClr val="99CCFF">
              <a:alpha val="70000"/>
            </a:srgbClr>
          </a:solidFill>
          <a:ln w="19050">
            <a:solidFill>
              <a:srgbClr val="3399FF"/>
            </a:solidFill>
            <a:round/>
            <a:headEnd type="triangle" w="sm" len="med"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3" name="Arc 5"/>
          <p:cNvSpPr>
            <a:spLocks/>
          </p:cNvSpPr>
          <p:nvPr/>
        </p:nvSpPr>
        <p:spPr bwMode="auto">
          <a:xfrm rot="10800000">
            <a:off x="928688" y="2386013"/>
            <a:ext cx="3917950" cy="2882900"/>
          </a:xfrm>
          <a:custGeom>
            <a:avLst/>
            <a:gdLst>
              <a:gd name="G0" fmla="+- 2159 0 0"/>
              <a:gd name="G1" fmla="+- 21600 0 0"/>
              <a:gd name="G2" fmla="+- 21600 0 0"/>
              <a:gd name="T0" fmla="*/ 0 w 23759"/>
              <a:gd name="T1" fmla="*/ 108 h 41257"/>
              <a:gd name="T2" fmla="*/ 11112 w 23759"/>
              <a:gd name="T3" fmla="*/ 41257 h 41257"/>
              <a:gd name="T4" fmla="*/ 2159 w 23759"/>
              <a:gd name="T5" fmla="*/ 21600 h 4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59" h="41257" fill="none" extrusionOk="0">
                <a:moveTo>
                  <a:pt x="0" y="108"/>
                </a:moveTo>
                <a:cubicBezTo>
                  <a:pt x="717" y="36"/>
                  <a:pt x="1437" y="-1"/>
                  <a:pt x="2159" y="0"/>
                </a:cubicBezTo>
                <a:cubicBezTo>
                  <a:pt x="14088" y="0"/>
                  <a:pt x="23759" y="9670"/>
                  <a:pt x="23759" y="21600"/>
                </a:cubicBezTo>
                <a:cubicBezTo>
                  <a:pt x="23759" y="30064"/>
                  <a:pt x="18815" y="37748"/>
                  <a:pt x="11112" y="41257"/>
                </a:cubicBezTo>
              </a:path>
              <a:path w="23759" h="41257" stroke="0" extrusionOk="0">
                <a:moveTo>
                  <a:pt x="0" y="108"/>
                </a:moveTo>
                <a:cubicBezTo>
                  <a:pt x="717" y="36"/>
                  <a:pt x="1437" y="-1"/>
                  <a:pt x="2159" y="0"/>
                </a:cubicBezTo>
                <a:cubicBezTo>
                  <a:pt x="14088" y="0"/>
                  <a:pt x="23759" y="9670"/>
                  <a:pt x="23759" y="21600"/>
                </a:cubicBezTo>
                <a:cubicBezTo>
                  <a:pt x="23759" y="30064"/>
                  <a:pt x="18815" y="37748"/>
                  <a:pt x="11112" y="41257"/>
                </a:cubicBezTo>
                <a:lnTo>
                  <a:pt x="2159" y="21600"/>
                </a:lnTo>
                <a:close/>
              </a:path>
            </a:pathLst>
          </a:custGeom>
          <a:solidFill>
            <a:srgbClr val="E5CCBF">
              <a:alpha val="70000"/>
            </a:srgbClr>
          </a:solidFill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2425700" y="2651125"/>
            <a:ext cx="3897313" cy="1692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631950" y="3486150"/>
            <a:ext cx="558006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073400" y="2293938"/>
            <a:ext cx="2201863" cy="2755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928688" y="3851275"/>
            <a:ext cx="1465262" cy="280988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1530350" y="4848225"/>
            <a:ext cx="1465263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5764678" y="703263"/>
            <a:ext cx="1463675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(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高一</a:t>
            </a:r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)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說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竹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中的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故事</a:t>
            </a:r>
            <a:endParaRPr kumimoji="1" lang="en-US" altLang="zh-TW" sz="2400" b="1" dirty="0">
              <a:solidFill>
                <a:srgbClr val="FFC000"/>
              </a:solidFill>
              <a:ea typeface="DotumChe" pitchFamily="49" charset="-127"/>
            </a:endParaRPr>
          </a:p>
          <a:p>
            <a:pPr latinLnBrk="1"/>
            <a:r>
              <a:rPr kumimoji="1" lang="en-US" altLang="zh-TW" sz="2400" b="1" dirty="0">
                <a:solidFill>
                  <a:srgbClr val="FFC000"/>
                </a:solidFill>
                <a:ea typeface="DotumChe" pitchFamily="49" charset="-127"/>
              </a:rPr>
              <a:t>(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高二</a:t>
            </a:r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)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竹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中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四季微電影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latinLnBrk="1"/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(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圖書館</a:t>
            </a:r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)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竹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中老照片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展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latinLnBrk="1"/>
            <a:r>
              <a:rPr kumimoji="1" lang="en-US" altLang="zh-TW" sz="2400" b="1" dirty="0">
                <a:solidFill>
                  <a:srgbClr val="FFC000"/>
                </a:solidFill>
                <a:ea typeface="DotumChe" pitchFamily="49" charset="-127"/>
              </a:rPr>
              <a:t>(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高一</a:t>
            </a:r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)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畫校園老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樹</a:t>
            </a:r>
            <a:endParaRPr kumimoji="1" lang="en-US" altLang="zh-TW" sz="2400" b="1" dirty="0">
              <a:solidFill>
                <a:srgbClr val="FFC000"/>
              </a:solidFill>
              <a:ea typeface="DotumChe" pitchFamily="49" charset="-127"/>
            </a:endParaRP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6275388" y="2787650"/>
            <a:ext cx="1465262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7901" name="Picture 13" descr="yellowish_b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2752725"/>
            <a:ext cx="118427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cobalt blue_b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563" y="2732088"/>
            <a:ext cx="123666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 descr="yellow_b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8" y="1741488"/>
            <a:ext cx="1171575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 descr="red_bal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3870325"/>
            <a:ext cx="1179513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2995613" y="3155950"/>
            <a:ext cx="4624388" cy="1519238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2697201" y="2239926"/>
            <a:ext cx="3390900" cy="1598613"/>
            <a:chOff x="1895" y="1839"/>
            <a:chExt cx="1949" cy="930"/>
          </a:xfrm>
        </p:grpSpPr>
        <p:sp>
          <p:nvSpPr>
            <p:cNvPr id="37907" name="Oval 19"/>
            <p:cNvSpPr>
              <a:spLocks noChangeArrowheads="1"/>
            </p:cNvSpPr>
            <p:nvPr/>
          </p:nvSpPr>
          <p:spPr bwMode="gray">
            <a:xfrm>
              <a:off x="1895" y="1851"/>
              <a:ext cx="1949" cy="91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50000">
                  <a:srgbClr val="FFCC99">
                    <a:gamma/>
                    <a:shade val="46275"/>
                    <a:invGamma/>
                  </a:srgbClr>
                </a:gs>
                <a:gs pos="100000">
                  <a:srgbClr val="FFCC99"/>
                </a:gs>
              </a:gsLst>
              <a:lin ang="18900000" scaled="1"/>
            </a:gradFill>
            <a:ln w="9525">
              <a:round/>
              <a:headEnd/>
              <a:tailEnd/>
            </a:ln>
            <a:effectLst/>
            <a:scene3d>
              <a:camera prst="legacyPerspectiveBottom">
                <a:rot lat="20999999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TW" altLang="en-US"/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gray">
            <a:xfrm>
              <a:off x="2231" y="1855"/>
              <a:ext cx="1275" cy="573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99">
                    <a:gamma/>
                    <a:shade val="46275"/>
                    <a:invGamma/>
                  </a:srgbClr>
                </a:gs>
                <a:gs pos="100000">
                  <a:srgbClr val="FFFF99"/>
                </a:gs>
              </a:gsLst>
              <a:lin ang="18900000" scaled="1"/>
            </a:gradFill>
            <a:ln w="9525">
              <a:round/>
              <a:headEnd/>
              <a:tailEnd/>
            </a:ln>
            <a:effectLst/>
            <a:scene3d>
              <a:camera prst="legacyPerspectiveBottom">
                <a:rot lat="20999999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TW" altLang="en-US"/>
            </a:p>
          </p:txBody>
        </p:sp>
        <p:sp>
          <p:nvSpPr>
            <p:cNvPr id="37909" name="AutoShape 21"/>
            <p:cNvSpPr>
              <a:spLocks noChangeArrowheads="1"/>
            </p:cNvSpPr>
            <p:nvPr/>
          </p:nvSpPr>
          <p:spPr bwMode="auto">
            <a:xfrm>
              <a:off x="2562" y="1839"/>
              <a:ext cx="599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CC3300"/>
                </a:gs>
                <a:gs pos="50000">
                  <a:srgbClr val="CC3300">
                    <a:gamma/>
                    <a:shade val="46275"/>
                    <a:invGamma/>
                  </a:srgbClr>
                </a:gs>
                <a:gs pos="100000">
                  <a:srgbClr val="CC33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354176" y="3437731"/>
            <a:ext cx="21613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kumimoji="1" lang="zh-TW" altLang="en-US" sz="1600" b="1" dirty="0" smtClean="0">
                <a:solidFill>
                  <a:srgbClr val="000000"/>
                </a:solidFill>
                <a:ea typeface="Gulim" pitchFamily="34" charset="-127"/>
              </a:rPr>
              <a:t>歷史、土地</a:t>
            </a:r>
            <a:endParaRPr kumimoji="1" lang="en-US" altLang="ko-KR" sz="16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837588" y="2861919"/>
            <a:ext cx="11945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r>
              <a:rPr kumimoji="1" lang="zh-TW" altLang="en-US" sz="1600" b="1" dirty="0">
                <a:solidFill>
                  <a:srgbClr val="000000"/>
                </a:solidFill>
                <a:ea typeface="Gulim" pitchFamily="34" charset="-127"/>
              </a:rPr>
              <a:t>人物、作品</a:t>
            </a:r>
            <a:endParaRPr kumimoji="1" lang="en-US" altLang="ko-KR" sz="16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901406" y="405459"/>
            <a:ext cx="861718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latinLnBrk="1">
              <a:lnSpc>
                <a:spcPct val="40000"/>
              </a:lnSpc>
              <a:spcBef>
                <a:spcPct val="50000"/>
              </a:spcBef>
            </a:pPr>
            <a:r>
              <a:rPr kumimoji="1" lang="zh-TW" altLang="en-US" sz="4800" b="1" dirty="0" smtClean="0">
                <a:solidFill>
                  <a:srgbClr val="FFFFFF"/>
                </a:solidFill>
                <a:latin typeface="+mn-ea"/>
              </a:rPr>
              <a:t>永</a:t>
            </a:r>
            <a:endParaRPr kumimoji="1" lang="en-US" altLang="zh-TW" sz="4800" b="1" dirty="0" smtClean="0">
              <a:solidFill>
                <a:srgbClr val="FFFFFF"/>
              </a:solidFill>
              <a:latin typeface="+mn-ea"/>
            </a:endParaRPr>
          </a:p>
          <a:p>
            <a:pPr algn="ctr" latinLnBrk="1">
              <a:lnSpc>
                <a:spcPct val="40000"/>
              </a:lnSpc>
              <a:spcBef>
                <a:spcPct val="50000"/>
              </a:spcBef>
            </a:pPr>
            <a:r>
              <a:rPr kumimoji="1" lang="zh-TW" altLang="en-US" sz="4800" b="1" dirty="0" smtClean="0">
                <a:solidFill>
                  <a:srgbClr val="FFFFFF"/>
                </a:solidFill>
                <a:latin typeface="+mn-ea"/>
              </a:rPr>
              <a:t>恆</a:t>
            </a:r>
            <a:endParaRPr kumimoji="1" lang="en-US" altLang="zh-TW" sz="4800" b="1" dirty="0" smtClean="0">
              <a:solidFill>
                <a:srgbClr val="FFFFFF"/>
              </a:solidFill>
              <a:latin typeface="+mn-ea"/>
            </a:endParaRPr>
          </a:p>
          <a:p>
            <a:pPr algn="ctr" latinLnBrk="1">
              <a:lnSpc>
                <a:spcPct val="40000"/>
              </a:lnSpc>
              <a:spcBef>
                <a:spcPct val="50000"/>
              </a:spcBef>
            </a:pPr>
            <a:r>
              <a:rPr kumimoji="1" lang="zh-TW" altLang="en-US" sz="4800" b="1" dirty="0" smtClean="0">
                <a:solidFill>
                  <a:srgbClr val="FFFFFF"/>
                </a:solidFill>
                <a:latin typeface="+mn-ea"/>
              </a:rPr>
              <a:t>對</a:t>
            </a:r>
            <a:endParaRPr kumimoji="1" lang="en-US" altLang="zh-TW" sz="4800" b="1" dirty="0" smtClean="0">
              <a:solidFill>
                <a:srgbClr val="FFFFFF"/>
              </a:solidFill>
              <a:latin typeface="+mn-ea"/>
            </a:endParaRPr>
          </a:p>
          <a:p>
            <a:pPr algn="ctr" latinLnBrk="1">
              <a:lnSpc>
                <a:spcPct val="40000"/>
              </a:lnSpc>
              <a:spcBef>
                <a:spcPct val="50000"/>
              </a:spcBef>
            </a:pPr>
            <a:r>
              <a:rPr kumimoji="1" lang="zh-TW" altLang="en-US" sz="4800" b="1" dirty="0" smtClean="0">
                <a:solidFill>
                  <a:srgbClr val="FFFFFF"/>
                </a:solidFill>
                <a:latin typeface="+mn-ea"/>
              </a:rPr>
              <a:t>話</a:t>
            </a:r>
            <a:endParaRPr kumimoji="1" lang="en-US" altLang="ko-KR" sz="48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011988" y="3300413"/>
            <a:ext cx="1590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zh-TW" altLang="en-US" sz="2400" b="1" dirty="0" smtClean="0">
                <a:solidFill>
                  <a:srgbClr val="FFFFFF"/>
                </a:solidFill>
                <a:ea typeface="DotumChe" pitchFamily="49" charset="-127"/>
              </a:rPr>
              <a:t>竹塹</a:t>
            </a:r>
            <a:endParaRPr kumimoji="1" lang="en-US" altLang="zh-TW" sz="2400" b="1" dirty="0" smtClean="0">
              <a:solidFill>
                <a:srgbClr val="FFFFFF"/>
              </a:solidFill>
              <a:ea typeface="DotumChe" pitchFamily="49" charset="-127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900112" y="3111055"/>
            <a:ext cx="1219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zh-TW" altLang="en-US" sz="2400" b="1" dirty="0" smtClean="0">
                <a:solidFill>
                  <a:srgbClr val="FFFFFF"/>
                </a:solidFill>
                <a:ea typeface="DotumChe" pitchFamily="49" charset="-127"/>
              </a:rPr>
              <a:t>導覽</a:t>
            </a:r>
            <a:endParaRPr kumimoji="1" lang="en-US" altLang="zh-TW" sz="2400" b="1" dirty="0" smtClean="0">
              <a:solidFill>
                <a:srgbClr val="FFFFFF"/>
              </a:solidFill>
              <a:ea typeface="DotumChe" pitchFamily="49" charset="-127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088101" y="2135981"/>
            <a:ext cx="1616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zh-TW" altLang="en-US" sz="24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竹中</a:t>
            </a:r>
            <a:endParaRPr kumimoji="1" lang="en-US" altLang="zh-TW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1258888" y="4403725"/>
            <a:ext cx="16160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zh-TW" altLang="en-US" sz="2400" b="1" dirty="0" smtClean="0">
                <a:solidFill>
                  <a:srgbClr val="FFFFFF"/>
                </a:solidFill>
                <a:ea typeface="DotumChe" pitchFamily="49" charset="-127"/>
              </a:rPr>
              <a:t>寫生</a:t>
            </a:r>
            <a:endParaRPr kumimoji="1" lang="en-US" altLang="zh-TW" sz="2400" b="1" dirty="0" smtClean="0">
              <a:solidFill>
                <a:srgbClr val="FFFFFF"/>
              </a:solidFill>
              <a:ea typeface="DotumChe" pitchFamily="49" charset="-127"/>
            </a:endParaRP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399852" y="1625064"/>
            <a:ext cx="1479748" cy="450869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endParaRPr kumimoji="1" lang="en-US" altLang="zh-TW" b="1" dirty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師生互為主體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同儕相互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學習</a:t>
            </a:r>
            <a:endParaRPr kumimoji="1" lang="en-US" altLang="zh-TW" sz="2400" b="1" dirty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        知識的探索與分享</a:t>
            </a:r>
            <a:endParaRPr kumimoji="1" lang="en-US" altLang="zh-TW" sz="2400" b="1" dirty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知識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的傳遞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endParaRPr kumimoji="1" lang="en-US" altLang="zh-TW" b="1" dirty="0">
              <a:solidFill>
                <a:srgbClr val="00B050"/>
              </a:solidFill>
              <a:ea typeface="DotumChe" pitchFamily="49" charset="-127"/>
            </a:endParaRP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900112" y="5661025"/>
            <a:ext cx="1463675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(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高二</a:t>
            </a:r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)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工筆畫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(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高一二</a:t>
            </a:r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)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竹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塹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寫生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(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高一</a:t>
            </a:r>
            <a:r>
              <a:rPr kumimoji="1" lang="en-US" altLang="zh-TW" sz="2400" b="1" dirty="0" smtClean="0">
                <a:solidFill>
                  <a:srgbClr val="FFC000"/>
                </a:solidFill>
                <a:ea typeface="DotumChe" pitchFamily="49" charset="-127"/>
              </a:rPr>
              <a:t>)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畫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校園老樹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endParaRPr kumimoji="1" lang="en-US" altLang="zh-TW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endParaRPr kumimoji="1" lang="en-US" altLang="zh-TW" b="1" dirty="0">
              <a:solidFill>
                <a:srgbClr val="FFC000"/>
              </a:solidFill>
              <a:ea typeface="DotumChe" pitchFamily="49" charset="-127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6220136" y="5065714"/>
            <a:ext cx="1774824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古蹟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認識與參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訪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latinLnBrk="1"/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竹塹</a:t>
            </a:r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寫生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latinLnBrk="1"/>
            <a:r>
              <a:rPr kumimoji="1" lang="zh-TW" altLang="en-US" sz="2400" b="1" dirty="0" smtClean="0">
                <a:solidFill>
                  <a:srgbClr val="FFC000"/>
                </a:solidFill>
                <a:ea typeface="DotumChe" pitchFamily="49" charset="-127"/>
              </a:rPr>
              <a:t>觀察、創作與</a:t>
            </a:r>
            <a:r>
              <a:rPr kumimoji="1" lang="zh-TW" altLang="en-US" sz="2400" b="1" dirty="0">
                <a:solidFill>
                  <a:srgbClr val="FFC000"/>
                </a:solidFill>
                <a:ea typeface="DotumChe" pitchFamily="49" charset="-127"/>
              </a:rPr>
              <a:t>反思</a:t>
            </a:r>
            <a:endParaRPr kumimoji="1" lang="en-US" altLang="zh-TW" sz="2400" b="1" dirty="0" smtClean="0">
              <a:solidFill>
                <a:srgbClr val="FFC000"/>
              </a:solidFill>
              <a:ea typeface="DotumChe" pitchFamily="49" charset="-127"/>
            </a:endParaRPr>
          </a:p>
          <a:p>
            <a:pPr algn="ctr" latinLnBrk="1"/>
            <a:endParaRPr kumimoji="1" lang="en-US" altLang="zh-TW" b="1" dirty="0">
              <a:solidFill>
                <a:srgbClr val="FFC000"/>
              </a:solidFill>
              <a:ea typeface="DotumChe" pitchFamily="49" charset="-127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4727654" y="931863"/>
            <a:ext cx="527303" cy="395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84669" y="771707"/>
            <a:ext cx="738664" cy="11263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FF"/>
                </a:solidFill>
              </a:rPr>
              <a:t>土地</a:t>
            </a:r>
            <a:endParaRPr lang="zh-TW" altLang="en-US" sz="3600" b="1" dirty="0">
              <a:solidFill>
                <a:srgbClr val="FFFFFF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564725" y="931863"/>
            <a:ext cx="738664" cy="8844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FF"/>
                </a:solidFill>
              </a:rPr>
              <a:t>人</a:t>
            </a:r>
            <a:endParaRPr lang="zh-TW" altLang="en-US" sz="3600" b="1" dirty="0">
              <a:solidFill>
                <a:srgbClr val="FFFFFF"/>
              </a:solidFill>
            </a:endParaRPr>
          </a:p>
        </p:txBody>
      </p:sp>
      <p:sp>
        <p:nvSpPr>
          <p:cNvPr id="36" name="向右箭號 35"/>
          <p:cNvSpPr/>
          <p:nvPr/>
        </p:nvSpPr>
        <p:spPr>
          <a:xfrm rot="10800000">
            <a:off x="3179972" y="931863"/>
            <a:ext cx="527303" cy="395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8190975">
            <a:off x="3310285" y="1652617"/>
            <a:ext cx="527303" cy="395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59302" y="189809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FFFFFF"/>
                </a:solidFill>
              </a:rPr>
              <a:t>物</a:t>
            </a:r>
            <a:endParaRPr lang="zh-TW" altLang="en-US" sz="3600" b="1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1937" y="578959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從做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中學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7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30129"/>
            <a:ext cx="7499176" cy="1371600"/>
          </a:xfrm>
        </p:spPr>
        <p:txBody>
          <a:bodyPr/>
          <a:lstStyle/>
          <a:p>
            <a:r>
              <a:rPr lang="zh-TW" altLang="en-US" dirty="0" smtClean="0"/>
              <a:t>多元能力</a:t>
            </a:r>
            <a:r>
              <a:rPr lang="zh-TW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離之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134653" y="-30129"/>
            <a:ext cx="2031325" cy="7478970"/>
            <a:chOff x="7134653" y="-64305"/>
            <a:chExt cx="2031325" cy="7478970"/>
          </a:xfrm>
        </p:grpSpPr>
        <p:sp>
          <p:nvSpPr>
            <p:cNvPr id="6" name="矩形 5"/>
            <p:cNvSpPr/>
            <p:nvPr/>
          </p:nvSpPr>
          <p:spPr>
            <a:xfrm>
              <a:off x="7134653" y="-64305"/>
              <a:ext cx="2031325" cy="7478970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lvl="0"/>
              <a:r>
                <a:rPr lang="zh-TW" altLang="en-US" sz="12000" b="1" dirty="0" smtClean="0">
                  <a:solidFill>
                    <a:schemeClr val="accent4">
                      <a:lumMod val="50000"/>
                    </a:schemeClr>
                  </a:solidFill>
                  <a:latin typeface="+mn-ea"/>
                </a:rPr>
                <a:t>    接班人</a:t>
              </a:r>
              <a:endParaRPr lang="zh-TW" altLang="en-US" sz="12000" b="1" dirty="0">
                <a:solidFill>
                  <a:schemeClr val="accent4">
                    <a:lumMod val="50000"/>
                  </a:schemeClr>
                </a:solidFill>
                <a:latin typeface="+mn-ea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921" y="82456"/>
              <a:ext cx="1474787" cy="1474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598401"/>
              </p:ext>
            </p:extLst>
          </p:nvPr>
        </p:nvGraphicFramePr>
        <p:xfrm>
          <a:off x="179512" y="1268760"/>
          <a:ext cx="70567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84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701674"/>
            <a:ext cx="7128792" cy="1371600"/>
          </a:xfrm>
        </p:spPr>
        <p:txBody>
          <a:bodyPr/>
          <a:lstStyle/>
          <a:p>
            <a:pPr algn="r"/>
            <a:r>
              <a:rPr lang="zh-TW" altLang="en-US" dirty="0" smtClean="0">
                <a:solidFill>
                  <a:srgbClr val="FFC000"/>
                </a:solidFill>
              </a:rPr>
              <a:t>  成為</a:t>
            </a:r>
            <a:r>
              <a:rPr lang="zh-TW" altLang="en-US" sz="5400" dirty="0" smtClean="0">
                <a:solidFill>
                  <a:srgbClr val="FFC000"/>
                </a:solidFill>
              </a:rPr>
              <a:t>接班人</a:t>
            </a:r>
            <a:r>
              <a:rPr lang="zh-TW" altLang="en-US" dirty="0" smtClean="0">
                <a:solidFill>
                  <a:srgbClr val="FFC000"/>
                </a:solidFill>
              </a:rPr>
              <a:t>：</a:t>
            </a:r>
            <a:r>
              <a:rPr lang="en-US" altLang="zh-TW" dirty="0" smtClean="0">
                <a:solidFill>
                  <a:srgbClr val="FFC000"/>
                </a:solidFill>
              </a:rPr>
              <a:t/>
            </a:r>
            <a:br>
              <a:rPr lang="en-US" altLang="zh-TW" dirty="0" smtClean="0">
                <a:solidFill>
                  <a:srgbClr val="FFC000"/>
                </a:solidFill>
              </a:rPr>
            </a:br>
            <a:r>
              <a:rPr lang="zh-TW" altLang="en-US" dirty="0" smtClean="0">
                <a:solidFill>
                  <a:srgbClr val="FFC000"/>
                </a:solidFill>
              </a:rPr>
              <a:t>傾聽、閱讀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88" y="3645024"/>
            <a:ext cx="3968876" cy="263142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765" y="1988840"/>
            <a:ext cx="3085023" cy="20454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006" y="4329474"/>
            <a:ext cx="3091672" cy="204982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3945728" cy="2621477"/>
          </a:xfrm>
          <a:prstGeom prst="rect">
            <a:avLst/>
          </a:prstGeom>
        </p:spPr>
      </p:pic>
      <p:pic>
        <p:nvPicPr>
          <p:cNvPr id="11" name="內容版面配置區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34" y="476311"/>
            <a:ext cx="40255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自訂 2">
      <a:dk1>
        <a:srgbClr val="425519"/>
      </a:dk1>
      <a:lt1>
        <a:srgbClr val="637F26"/>
      </a:lt1>
      <a:dk2>
        <a:srgbClr val="B9D679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834</Words>
  <Application>Microsoft Office PowerPoint</Application>
  <PresentationFormat>如螢幕大小 (4:3)</PresentationFormat>
  <Paragraphs>174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4" baseType="lpstr">
      <vt:lpstr>돋움</vt:lpstr>
      <vt:lpstr>DotumChe</vt:lpstr>
      <vt:lpstr>Gulim</vt:lpstr>
      <vt:lpstr>HY견고딕</vt:lpstr>
      <vt:lpstr>HY헤드라인M</vt:lpstr>
      <vt:lpstr>HY각헤드라인M</vt:lpstr>
      <vt:lpstr>華康瘦金體(P)</vt:lpstr>
      <vt:lpstr>微軟正黑體</vt:lpstr>
      <vt:lpstr>新細明體</vt:lpstr>
      <vt:lpstr>Arial</vt:lpstr>
      <vt:lpstr>Arial Black</vt:lpstr>
      <vt:lpstr>Blackoak Std</vt:lpstr>
      <vt:lpstr>Calibri</vt:lpstr>
      <vt:lpstr>Times New Roman</vt:lpstr>
      <vt:lpstr>基本</vt:lpstr>
      <vt:lpstr>  家鄉的 永恆對話</vt:lpstr>
      <vt:lpstr>團隊介紹  學科(教案、執行、佈展)                        行政(策展與辦理延伸活動)</vt:lpstr>
      <vt:lpstr>課程與策展架構圖             學科部分：美術＋歷史</vt:lpstr>
      <vt:lpstr>步驟</vt:lpstr>
      <vt:lpstr>台展三少年</vt:lpstr>
      <vt:lpstr>單元一：失去距離之後</vt:lpstr>
      <vt:lpstr>PowerPoint 簡報</vt:lpstr>
      <vt:lpstr>多元能力離之</vt:lpstr>
      <vt:lpstr>  成為接班人： 傾聽、閱讀</vt:lpstr>
      <vt:lpstr>成為接班人：感受、體會、分享</vt:lpstr>
      <vt:lpstr>PowerPoint 簡報</vt:lpstr>
      <vt:lpstr>大師講座 透過講座加深學習深度，邀請李欽賢老師談「竹風下的畫家」，談新竹地區幾位重要的美術家，陳進、李澤藩、蕭如松等，讓我們對家鄉的人文有更多的認識。</vt:lpstr>
      <vt:lpstr>PowerPoint 簡報</vt:lpstr>
      <vt:lpstr>PowerPoint 簡報</vt:lpstr>
      <vt:lpstr>PowerPoint 簡報</vt:lpstr>
      <vt:lpstr>PowerPoint 簡報</vt:lpstr>
      <vt:lpstr>PowerPoint 簡報</vt:lpstr>
      <vt:lpstr>開幕茶會：古早味</vt:lpstr>
      <vt:lpstr>校際連結： 鄰近學校參訪與 主動學習與探索</vt:lpstr>
      <vt:lpstr>說竹中的故事 到 認識竹塹</vt:lpstr>
      <vt:lpstr>說竹中的故事 到 認識竹塹</vt:lpstr>
      <vt:lpstr>說竹中的故事 到 認識竹塹</vt:lpstr>
      <vt:lpstr>學生作品： 清領時期的竹塹城</vt:lpstr>
      <vt:lpstr>說 竹中的故事 到 認識竹塹</vt:lpstr>
      <vt:lpstr>對話、分享：導覽小尖兵</vt:lpstr>
      <vt:lpstr>PowerPoint 簡報</vt:lpstr>
      <vt:lpstr>學習單 與 回饋單</vt:lpstr>
      <vt:lpstr>省思</vt:lpstr>
      <vt:lpstr>謝謝聆聽   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hchs198122</dc:creator>
  <cp:lastModifiedBy>ChinChih</cp:lastModifiedBy>
  <cp:revision>200</cp:revision>
  <cp:lastPrinted>2015-05-29T02:05:13Z</cp:lastPrinted>
  <dcterms:created xsi:type="dcterms:W3CDTF">2013-08-14T08:57:15Z</dcterms:created>
  <dcterms:modified xsi:type="dcterms:W3CDTF">2019-11-21T06:32:13Z</dcterms:modified>
</cp:coreProperties>
</file>